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56" r:id="rId5"/>
    <p:sldId id="257" r:id="rId6"/>
    <p:sldId id="258" r:id="rId7"/>
    <p:sldId id="259" r:id="rId8"/>
    <p:sldId id="260" r:id="rId9"/>
    <p:sldId id="264" r:id="rId10"/>
    <p:sldId id="265" r:id="rId11"/>
    <p:sldId id="2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82" r:id="rId27"/>
    <p:sldId id="283" r:id="rId28"/>
    <p:sldId id="284" r:id="rId29"/>
    <p:sldId id="280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206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611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189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796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906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437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48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304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371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70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4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51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6990B-CA22-4BE7-90CA-3A72B008FD5B}" type="datetimeFigureOut">
              <a:rPr lang="es-ES" smtClean="0"/>
              <a:t>13/10/2014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BB4B8-2FB3-4B2B-B784-0061DEB9C2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320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slide" Target="slide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19.xml"/><Relationship Id="rId4" Type="http://schemas.openxmlformats.org/officeDocument/2006/relationships/slide" Target="slide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2"/>
          <p:cNvSpPr txBox="1"/>
          <p:nvPr/>
        </p:nvSpPr>
        <p:spPr>
          <a:xfrm>
            <a:off x="1919213" y="-22443"/>
            <a:ext cx="2117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Myriad Pro" pitchFamily="34" charset="0"/>
              </a:rPr>
              <a:t>Presentación</a:t>
            </a:r>
            <a:endParaRPr lang="en-US" sz="24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547664" y="2132856"/>
            <a:ext cx="6102568" cy="2308324"/>
          </a:xfrm>
          <a:prstGeom prst="rect">
            <a:avLst/>
          </a:prstGeom>
          <a:solidFill>
            <a:schemeClr val="tx2">
              <a:lumMod val="5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</a:rPr>
              <a:t>MODELO PEDAGÓGICO</a:t>
            </a:r>
          </a:p>
          <a:p>
            <a:pPr algn="ctr"/>
            <a:endParaRPr lang="es-MX" sz="4800" b="1" dirty="0"/>
          </a:p>
          <a:p>
            <a:pPr algn="ctr"/>
            <a:endParaRPr lang="es-MX" sz="4800" b="1" dirty="0" smtClean="0"/>
          </a:p>
        </p:txBody>
      </p:sp>
      <p:pic>
        <p:nvPicPr>
          <p:cNvPr id="3074" name="Picture 2" descr="C:\Users\Administrador\Desktop\logo-moodle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130826"/>
            <a:ext cx="3456384" cy="1036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77203" y="683985"/>
            <a:ext cx="70392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tx2">
                    <a:lumMod val="50000"/>
                  </a:schemeClr>
                </a:solidFill>
              </a:rPr>
              <a:t>Características a desarrollar en las personas a formar en UNISAN ONLINE</a:t>
            </a:r>
            <a:endParaRPr lang="es-MX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83437" y="1988840"/>
            <a:ext cx="797699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Autonomía</a:t>
            </a:r>
            <a:r>
              <a:rPr lang="es-MX" sz="2400" dirty="0" smtClean="0"/>
              <a:t>, independencia y mente abierta.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Autoconciencia</a:t>
            </a:r>
            <a:r>
              <a:rPr lang="es-MX" sz="2400" dirty="0" smtClean="0"/>
              <a:t> de su propio proceso de aprendizaje.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Disposición para aprender en espacios informales.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Disposición para enfrentar situaciones nuevas y cambiantes.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Constancia</a:t>
            </a:r>
            <a:r>
              <a:rPr lang="es-MX" sz="2400" dirty="0" smtClean="0"/>
              <a:t> en el aprendizaje.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391913" y="656692"/>
            <a:ext cx="360040" cy="7344816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755576" y="4653135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Dimensión instructiva</a:t>
            </a:r>
            <a:endParaRPr lang="es-MX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292014" y="4653135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FF0000"/>
                </a:solidFill>
              </a:rPr>
              <a:t>Aprender a conocer</a:t>
            </a:r>
            <a:endParaRPr lang="es-MX" sz="2400" dirty="0">
              <a:solidFill>
                <a:srgbClr val="FF0000"/>
              </a:solidFill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3995936" y="5229200"/>
            <a:ext cx="1080120" cy="36004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272930" y="5358407"/>
            <a:ext cx="2952327" cy="830997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FF0000"/>
                </a:solidFill>
              </a:rPr>
              <a:t>Aprender a conocerse a sí mismo</a:t>
            </a:r>
            <a:endParaRPr lang="es-MX" sz="2400" dirty="0">
              <a:solidFill>
                <a:srgbClr val="FF0000"/>
              </a:solidFill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3995936" y="4883967"/>
            <a:ext cx="1080120" cy="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2051720" y="5135284"/>
            <a:ext cx="0" cy="453956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187624" y="5579948"/>
            <a:ext cx="1850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CONOCIMIENTOS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194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77203" y="404664"/>
            <a:ext cx="70392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tx2">
                    <a:lumMod val="50000"/>
                  </a:schemeClr>
                </a:solidFill>
              </a:rPr>
              <a:t>Características a desarrollar en las personas a formar en UNISAN ONLINE</a:t>
            </a:r>
            <a:endParaRPr lang="es-MX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799461" y="1450519"/>
            <a:ext cx="77329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rgbClr val="FF0000"/>
                </a:solidFill>
              </a:rPr>
              <a:t>Innovador y creativo.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rgbClr val="FF0000"/>
                </a:solidFill>
              </a:rPr>
              <a:t>Capaz de buscar soluciones </a:t>
            </a:r>
            <a:r>
              <a:rPr lang="es-MX" sz="2000" dirty="0" smtClean="0"/>
              <a:t>a los problemas de la realidad contextual.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Capaz de </a:t>
            </a:r>
            <a:r>
              <a:rPr lang="es-MX" sz="2000" dirty="0" smtClean="0">
                <a:solidFill>
                  <a:srgbClr val="FF0000"/>
                </a:solidFill>
              </a:rPr>
              <a:t>relacionar la teoría con la práctica.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Con </a:t>
            </a:r>
            <a:r>
              <a:rPr lang="es-MX" sz="2000" dirty="0" smtClean="0">
                <a:solidFill>
                  <a:srgbClr val="FF0000"/>
                </a:solidFill>
              </a:rPr>
              <a:t>capacidad investigativa.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Capaz de </a:t>
            </a:r>
            <a:r>
              <a:rPr lang="es-MX" sz="2000" dirty="0" smtClean="0">
                <a:solidFill>
                  <a:srgbClr val="FF0000"/>
                </a:solidFill>
              </a:rPr>
              <a:t>tomar decisiones.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rgbClr val="FF0000"/>
                </a:solidFill>
              </a:rPr>
              <a:t>Gestor de tecnologías de información y las comunicaciones en su aprendizaje y actividad profesional.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rgbClr val="FF0000"/>
                </a:solidFill>
              </a:rPr>
              <a:t>Comunicador asertivo</a:t>
            </a:r>
            <a:r>
              <a:rPr lang="es-MX" sz="2000" dirty="0">
                <a:solidFill>
                  <a:srgbClr val="FF0000"/>
                </a:solidFill>
              </a:rPr>
              <a:t>.</a:t>
            </a:r>
            <a:endParaRPr lang="es-MX" sz="2000" dirty="0" smtClean="0">
              <a:solidFill>
                <a:srgbClr val="FF0000"/>
              </a:solidFill>
            </a:endParaRPr>
          </a:p>
        </p:txBody>
      </p:sp>
      <p:sp>
        <p:nvSpPr>
          <p:cNvPr id="8" name="7 Abrir llave"/>
          <p:cNvSpPr/>
          <p:nvPr/>
        </p:nvSpPr>
        <p:spPr>
          <a:xfrm rot="16200000">
            <a:off x="4391913" y="656692"/>
            <a:ext cx="360040" cy="7344816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755576" y="4653135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Dimensión instructiva</a:t>
            </a:r>
            <a:endParaRPr lang="es-MX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292014" y="4653135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FF0000"/>
                </a:solidFill>
              </a:rPr>
              <a:t>Aprender a hacer</a:t>
            </a:r>
            <a:endParaRPr lang="es-MX" sz="2400" dirty="0">
              <a:solidFill>
                <a:srgbClr val="FF0000"/>
              </a:solidFill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3995936" y="5229200"/>
            <a:ext cx="1080120" cy="36004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272930" y="5358407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Habilidades</a:t>
            </a:r>
            <a:endParaRPr lang="es-MX" sz="2400" dirty="0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3995936" y="4883967"/>
            <a:ext cx="1080120" cy="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47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77203" y="683985"/>
            <a:ext cx="7039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schemeClr val="tx2">
                    <a:lumMod val="50000"/>
                  </a:schemeClr>
                </a:solidFill>
              </a:rPr>
              <a:t>Características</a:t>
            </a:r>
            <a:endParaRPr lang="es-MX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53482" y="1543432"/>
            <a:ext cx="84389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>
                <a:solidFill>
                  <a:srgbClr val="FF0000"/>
                </a:solidFill>
              </a:rPr>
              <a:t>Colaborador, solidario y cooperati</a:t>
            </a:r>
            <a:r>
              <a:rPr lang="es-MX" sz="2800" dirty="0" smtClean="0"/>
              <a:t>vo.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>
                <a:solidFill>
                  <a:srgbClr val="FF0000"/>
                </a:solidFill>
              </a:rPr>
              <a:t>Saber trabajar en equipo </a:t>
            </a:r>
            <a:r>
              <a:rPr lang="es-MX" sz="2800" dirty="0" smtClean="0"/>
              <a:t>disciplinar e interdisciplinario.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>
                <a:solidFill>
                  <a:srgbClr val="FF0000"/>
                </a:solidFill>
              </a:rPr>
              <a:t>Ético en su profesión</a:t>
            </a:r>
            <a:r>
              <a:rPr lang="es-MX" sz="28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/>
              <a:t>Honesto y </a:t>
            </a:r>
            <a:r>
              <a:rPr lang="es-MX" sz="2800" dirty="0" smtClean="0">
                <a:solidFill>
                  <a:srgbClr val="FF0000"/>
                </a:solidFill>
              </a:rPr>
              <a:t>consagrado.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>
                <a:solidFill>
                  <a:srgbClr val="FF0000"/>
                </a:solidFill>
              </a:rPr>
              <a:t>Responsable consigo mismo</a:t>
            </a:r>
            <a:r>
              <a:rPr lang="es-MX" sz="2800" dirty="0" smtClean="0"/>
              <a:t>, con los demás y con la sociedad.</a:t>
            </a:r>
          </a:p>
        </p:txBody>
      </p:sp>
      <p:sp>
        <p:nvSpPr>
          <p:cNvPr id="9" name="8 Abrir llave"/>
          <p:cNvSpPr/>
          <p:nvPr/>
        </p:nvSpPr>
        <p:spPr>
          <a:xfrm rot="16200000">
            <a:off x="4391913" y="656692"/>
            <a:ext cx="360040" cy="7344816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755576" y="4653135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Dimensión educativa</a:t>
            </a:r>
            <a:endParaRPr lang="es-MX" sz="2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292014" y="4653135"/>
            <a:ext cx="3744482" cy="400110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solidFill>
                  <a:srgbClr val="FF0000"/>
                </a:solidFill>
              </a:rPr>
              <a:t>Aprender a vivir con los demás</a:t>
            </a:r>
            <a:endParaRPr lang="es-MX" sz="2000" dirty="0">
              <a:solidFill>
                <a:srgbClr val="FF0000"/>
              </a:solidFill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3995936" y="5229200"/>
            <a:ext cx="1080120" cy="36004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272930" y="5358407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Valores y actitudes</a:t>
            </a:r>
            <a:endParaRPr lang="es-MX" sz="2400" dirty="0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4031940" y="4853190"/>
            <a:ext cx="1080120" cy="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2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277203" y="683985"/>
            <a:ext cx="7039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schemeClr val="tx2">
                    <a:lumMod val="50000"/>
                  </a:schemeClr>
                </a:solidFill>
              </a:rPr>
              <a:t>Características</a:t>
            </a:r>
            <a:endParaRPr lang="es-MX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53482" y="1543432"/>
            <a:ext cx="84389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/>
              <a:t>Con </a:t>
            </a:r>
            <a:r>
              <a:rPr lang="es-MX" sz="2800" dirty="0" smtClean="0">
                <a:solidFill>
                  <a:srgbClr val="FF0000"/>
                </a:solidFill>
              </a:rPr>
              <a:t>capacidad de autoconocimiento y autovaloración</a:t>
            </a:r>
            <a:r>
              <a:rPr lang="es-MX" sz="28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>
                <a:solidFill>
                  <a:srgbClr val="FF0000"/>
                </a:solidFill>
              </a:rPr>
              <a:t>Actitud respetuosa </a:t>
            </a:r>
            <a:r>
              <a:rPr lang="es-MX" sz="2800" dirty="0" smtClean="0"/>
              <a:t>hacia la </a:t>
            </a:r>
            <a:r>
              <a:rPr lang="es-MX" sz="2800" dirty="0" smtClean="0">
                <a:solidFill>
                  <a:srgbClr val="FF0000"/>
                </a:solidFill>
              </a:rPr>
              <a:t>interculturalidad y la diversidad.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>
                <a:solidFill>
                  <a:srgbClr val="FF0000"/>
                </a:solidFill>
              </a:rPr>
              <a:t>Tolerante</a:t>
            </a:r>
            <a:r>
              <a:rPr lang="es-MX" sz="2800" dirty="0" smtClean="0"/>
              <a:t> y respetuoso.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800" dirty="0" smtClean="0">
                <a:solidFill>
                  <a:srgbClr val="FF0000"/>
                </a:solidFill>
              </a:rPr>
              <a:t>Autocrítico</a:t>
            </a:r>
            <a:r>
              <a:rPr lang="es-MX" sz="2800" dirty="0" smtClean="0"/>
              <a:t> con </a:t>
            </a:r>
            <a:r>
              <a:rPr lang="es-MX" sz="2800" dirty="0" smtClean="0">
                <a:solidFill>
                  <a:srgbClr val="FF0000"/>
                </a:solidFill>
              </a:rPr>
              <a:t>capacidad de </a:t>
            </a:r>
            <a:r>
              <a:rPr lang="es-MX" sz="2800" dirty="0" smtClean="0">
                <a:solidFill>
                  <a:srgbClr val="FF0000"/>
                </a:solidFill>
              </a:rPr>
              <a:t>auto observación </a:t>
            </a:r>
            <a:r>
              <a:rPr lang="es-MX" sz="2800" dirty="0" smtClean="0">
                <a:solidFill>
                  <a:srgbClr val="FF0000"/>
                </a:solidFill>
              </a:rPr>
              <a:t>y autoevaluación.</a:t>
            </a:r>
          </a:p>
        </p:txBody>
      </p:sp>
      <p:sp>
        <p:nvSpPr>
          <p:cNvPr id="10" name="9 Abrir llave"/>
          <p:cNvSpPr/>
          <p:nvPr/>
        </p:nvSpPr>
        <p:spPr>
          <a:xfrm rot="16200000">
            <a:off x="4276938" y="325625"/>
            <a:ext cx="360040" cy="8006949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755576" y="4653135"/>
            <a:ext cx="2952327" cy="830997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Dimensión educativa y desarrolladora</a:t>
            </a:r>
            <a:endParaRPr lang="es-MX" sz="2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292014" y="4653135"/>
            <a:ext cx="2736370" cy="400110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solidFill>
                  <a:srgbClr val="FF0000"/>
                </a:solidFill>
              </a:rPr>
              <a:t>Aprender a ser</a:t>
            </a:r>
            <a:endParaRPr lang="es-MX" sz="2000" dirty="0">
              <a:solidFill>
                <a:srgbClr val="FF0000"/>
              </a:solidFill>
            </a:endParaRPr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3995936" y="5229200"/>
            <a:ext cx="1080120" cy="36004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5272930" y="5358407"/>
            <a:ext cx="2952327" cy="46166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FF0000"/>
                </a:solidFill>
              </a:rPr>
              <a:t>Competencias</a:t>
            </a:r>
            <a:endParaRPr lang="es-MX" sz="2400" dirty="0">
              <a:solidFill>
                <a:srgbClr val="FF0000"/>
              </a:solidFill>
            </a:endParaRPr>
          </a:p>
        </p:txBody>
      </p:sp>
      <p:cxnSp>
        <p:nvCxnSpPr>
          <p:cNvPr id="17" name="16 Conector recto de flecha"/>
          <p:cNvCxnSpPr/>
          <p:nvPr/>
        </p:nvCxnSpPr>
        <p:spPr>
          <a:xfrm>
            <a:off x="4031873" y="4853190"/>
            <a:ext cx="1044183" cy="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2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79512" y="1484784"/>
            <a:ext cx="2952327" cy="107721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rgbClr val="FF0000"/>
                </a:solidFill>
              </a:rPr>
              <a:t>Ideal de persona a formar</a:t>
            </a:r>
            <a:endParaRPr lang="es-MX" sz="3200" dirty="0">
              <a:solidFill>
                <a:srgbClr val="FF0000"/>
              </a:solidFill>
            </a:endParaRPr>
          </a:p>
        </p:txBody>
      </p:sp>
      <p:sp>
        <p:nvSpPr>
          <p:cNvPr id="8" name="7 Flecha a la derecha con bandas"/>
          <p:cNvSpPr/>
          <p:nvPr/>
        </p:nvSpPr>
        <p:spPr>
          <a:xfrm>
            <a:off x="3296814" y="1735361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CuadroTexto"/>
          <p:cNvSpPr txBox="1"/>
          <p:nvPr/>
        </p:nvSpPr>
        <p:spPr>
          <a:xfrm>
            <a:off x="4355976" y="908720"/>
            <a:ext cx="4536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Persona </a:t>
            </a:r>
            <a:r>
              <a:rPr lang="es-MX" sz="2400" dirty="0" smtClean="0">
                <a:solidFill>
                  <a:srgbClr val="FF0000"/>
                </a:solidFill>
              </a:rPr>
              <a:t>activa y productiva</a:t>
            </a:r>
            <a:r>
              <a:rPr lang="es-MX" sz="2400" dirty="0" smtClean="0"/>
              <a:t> en la sociedad, que logre su realización personal y contribuya al desarrollo social .</a:t>
            </a:r>
            <a:endParaRPr lang="es-MX" sz="2400" dirty="0"/>
          </a:p>
        </p:txBody>
      </p:sp>
      <p:sp>
        <p:nvSpPr>
          <p:cNvPr id="9" name="8 Abrir llave"/>
          <p:cNvSpPr/>
          <p:nvPr/>
        </p:nvSpPr>
        <p:spPr>
          <a:xfrm rot="16200000">
            <a:off x="6444210" y="473769"/>
            <a:ext cx="360040" cy="4536505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4337238" y="2996952"/>
            <a:ext cx="45365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rgbClr val="FF0000"/>
                </a:solidFill>
              </a:rPr>
              <a:t>Innovador y creativo </a:t>
            </a:r>
            <a:r>
              <a:rPr lang="es-MX" sz="2000" dirty="0" smtClean="0"/>
              <a:t>en la solución de problemas.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rgbClr val="FF0000"/>
                </a:solidFill>
              </a:rPr>
              <a:t>Habilidades socia</a:t>
            </a:r>
            <a:r>
              <a:rPr lang="es-MX" sz="2000" dirty="0" smtClean="0"/>
              <a:t>les y laborales.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Capacidad de análisis, síntesis, abstracción y generalización </a:t>
            </a:r>
            <a:r>
              <a:rPr lang="es-MX" sz="2000" dirty="0" smtClean="0">
                <a:solidFill>
                  <a:srgbClr val="FF0000"/>
                </a:solidFill>
              </a:rPr>
              <a:t>(desarrollo del pensamiento lógico)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Con compromiso y responsabilidad social.</a:t>
            </a:r>
          </a:p>
        </p:txBody>
      </p:sp>
    </p:spTree>
    <p:extLst>
      <p:ext uri="{BB962C8B-B14F-4D97-AF65-F5344CB8AC3E}">
        <p14:creationId xmlns:p14="http://schemas.microsoft.com/office/powerpoint/2010/main" val="42572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07504" y="1484784"/>
            <a:ext cx="3024335" cy="58477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Formador Virtua</a:t>
            </a:r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Flecha a la derecha con bandas"/>
          <p:cNvSpPr/>
          <p:nvPr/>
        </p:nvSpPr>
        <p:spPr>
          <a:xfrm>
            <a:off x="3444074" y="1499713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95936" y="1238562"/>
            <a:ext cx="4536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para la </a:t>
            </a:r>
            <a:r>
              <a:rPr lang="es-MX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orientación </a:t>
            </a:r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</a:t>
            </a:r>
            <a:r>
              <a:rPr lang="es-MX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motivación</a:t>
            </a:r>
            <a:r>
              <a:rPr lang="es-MX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</a:t>
            </a:r>
            <a:r>
              <a:rPr lang="es-MX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aprendiz</a:t>
            </a:r>
            <a:endParaRPr lang="es-MX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2" descr="C:\Users\Administrador\Desktop\logo-moodle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996952"/>
            <a:ext cx="3360373" cy="1008112"/>
          </a:xfrm>
          <a:prstGeom prst="rect">
            <a:avLst/>
          </a:prstGeom>
          <a:solidFill>
            <a:schemeClr val="tx2">
              <a:lumMod val="50000"/>
              <a:alpha val="68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</p:pic>
      <p:cxnSp>
        <p:nvCxnSpPr>
          <p:cNvPr id="12" name="11 Conector recto de flecha"/>
          <p:cNvCxnSpPr/>
          <p:nvPr/>
        </p:nvCxnSpPr>
        <p:spPr>
          <a:xfrm>
            <a:off x="3105204" y="2069559"/>
            <a:ext cx="478535" cy="639361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885264" y="4509120"/>
            <a:ext cx="51350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 smtClean="0">
                <a:solidFill>
                  <a:srgbClr val="FF0000"/>
                </a:solidFill>
              </a:rPr>
              <a:t>Red de formad</a:t>
            </a:r>
            <a:r>
              <a:rPr lang="es-MX" sz="3200" b="1" dirty="0" smtClean="0"/>
              <a:t>ores en cascada por programas de formación</a:t>
            </a:r>
            <a:endParaRPr lang="es-MX" sz="3200" b="1" dirty="0"/>
          </a:p>
        </p:txBody>
      </p:sp>
      <p:sp>
        <p:nvSpPr>
          <p:cNvPr id="15" name="14 Abrir llave"/>
          <p:cNvSpPr/>
          <p:nvPr/>
        </p:nvSpPr>
        <p:spPr>
          <a:xfrm rot="16200000">
            <a:off x="4175956" y="2060847"/>
            <a:ext cx="360040" cy="4536505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4571933" y="2221959"/>
            <a:ext cx="67" cy="486961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2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2"/>
          <p:cNvSpPr txBox="1"/>
          <p:nvPr/>
        </p:nvSpPr>
        <p:spPr>
          <a:xfrm>
            <a:off x="1919213" y="-22443"/>
            <a:ext cx="6170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RED DE DOCENTES DE UNISAN ONLINE</a:t>
            </a:r>
          </a:p>
        </p:txBody>
      </p:sp>
      <p:sp>
        <p:nvSpPr>
          <p:cNvPr id="8" name="7 Elipse"/>
          <p:cNvSpPr/>
          <p:nvPr/>
        </p:nvSpPr>
        <p:spPr>
          <a:xfrm>
            <a:off x="827584" y="692696"/>
            <a:ext cx="7560840" cy="4765620"/>
          </a:xfrm>
          <a:prstGeom prst="ellipse">
            <a:avLst/>
          </a:prstGeom>
          <a:solidFill>
            <a:schemeClr val="tx2">
              <a:lumMod val="20000"/>
              <a:lumOff val="80000"/>
              <a:alpha val="9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lipse"/>
          <p:cNvSpPr/>
          <p:nvPr/>
        </p:nvSpPr>
        <p:spPr>
          <a:xfrm>
            <a:off x="1366632" y="1124744"/>
            <a:ext cx="6265294" cy="3901524"/>
          </a:xfrm>
          <a:prstGeom prst="ellipse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2119836" y="1628800"/>
            <a:ext cx="4904327" cy="2847945"/>
          </a:xfrm>
          <a:prstGeom prst="ellipse">
            <a:avLst/>
          </a:prstGeom>
          <a:solidFill>
            <a:schemeClr val="tx2">
              <a:lumMod val="20000"/>
              <a:lumOff val="80000"/>
              <a:alpha val="2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3009066" y="2204864"/>
            <a:ext cx="3147110" cy="1728192"/>
          </a:xfrm>
          <a:prstGeom prst="ellipse">
            <a:avLst/>
          </a:prstGeom>
          <a:solidFill>
            <a:schemeClr val="tx2">
              <a:lumMod val="20000"/>
              <a:lumOff val="80000"/>
              <a:alpha val="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>
            <a:hlinkClick r:id="rId3" action="ppaction://hlinksldjump"/>
          </p:cNvPr>
          <p:cNvSpPr txBox="1"/>
          <p:nvPr/>
        </p:nvSpPr>
        <p:spPr>
          <a:xfrm>
            <a:off x="3491880" y="755412"/>
            <a:ext cx="2253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Comité Académico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139952" y="5085184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Nacional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>
            <a:hlinkClick r:id="rId4" action="ppaction://hlinksldjump"/>
          </p:cNvPr>
          <p:cNvSpPr txBox="1"/>
          <p:nvPr/>
        </p:nvSpPr>
        <p:spPr>
          <a:xfrm>
            <a:off x="2843808" y="1412776"/>
            <a:ext cx="35750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 principales por áreas del conocimiento</a:t>
            </a:r>
            <a:endParaRPr lang="es-E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779912" y="4530606"/>
            <a:ext cx="18838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Líderes maestros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>
            <a:hlinkClick r:id="rId5" action="ppaction://hlinksldjump"/>
          </p:cNvPr>
          <p:cNvSpPr txBox="1"/>
          <p:nvPr/>
        </p:nvSpPr>
        <p:spPr>
          <a:xfrm>
            <a:off x="3059832" y="1844824"/>
            <a:ext cx="3081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Profesores facilitadores y </a:t>
            </a:r>
            <a:r>
              <a:rPr lang="es-ES_tradn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orientadores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CuadroTexto">
            <a:hlinkClick r:id="rId6" action="ppaction://hlinksldjump"/>
          </p:cNvPr>
          <p:cNvSpPr txBox="1"/>
          <p:nvPr/>
        </p:nvSpPr>
        <p:spPr>
          <a:xfrm>
            <a:off x="2987824" y="3944089"/>
            <a:ext cx="3316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 la actividad presenciales en los grupos.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uadroTexto">
            <a:hlinkClick r:id="rId7" action="ppaction://hlinksldjump"/>
          </p:cNvPr>
          <p:cNvSpPr txBox="1"/>
          <p:nvPr/>
        </p:nvSpPr>
        <p:spPr>
          <a:xfrm>
            <a:off x="4062124" y="2852936"/>
            <a:ext cx="101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Tutores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Abrir llave"/>
          <p:cNvSpPr/>
          <p:nvPr/>
        </p:nvSpPr>
        <p:spPr>
          <a:xfrm rot="16200000">
            <a:off x="4302092" y="2727042"/>
            <a:ext cx="611825" cy="5688633"/>
          </a:xfrm>
          <a:prstGeom prst="leftBrace">
            <a:avLst>
              <a:gd name="adj1" fmla="val 34703"/>
              <a:gd name="adj2" fmla="val 49723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179512" y="5825609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DOCENTE INTEGRAL DE UNISAN ONLINE</a:t>
            </a:r>
            <a:endParaRPr lang="es-E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09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395469" y="1155803"/>
            <a:ext cx="83529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1" dirty="0">
                <a:latin typeface="Arial" pitchFamily="34" charset="0"/>
                <a:cs typeface="Arial" pitchFamily="34" charset="0"/>
              </a:rPr>
              <a:t>Perfil</a:t>
            </a:r>
            <a:r>
              <a:rPr lang="es-ES_tradnl" sz="1400" b="1" dirty="0">
                <a:latin typeface="Arial" pitchFamily="34" charset="0"/>
                <a:cs typeface="Arial" pitchFamily="34" charset="0"/>
              </a:rPr>
              <a:t>:</a:t>
            </a:r>
            <a:br>
              <a:rPr lang="es-ES_tradnl" sz="1400" b="1" dirty="0">
                <a:latin typeface="Arial" pitchFamily="34" charset="0"/>
                <a:cs typeface="Arial" pitchFamily="34" charset="0"/>
              </a:rPr>
            </a:b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-Profesores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 alto nivel académico. Investigaciones con resultados significativos en publicaciones y presentaciones de trabajos en eventos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científicos.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C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preparación pedagógica y didáctica en el postgrado.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experiencia docente en formación de máster y doctores.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experiencia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nacional e internacional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 colaboración en programas académicos de postgrado.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experiencia en la administración académica de programas de postgrado.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Doctorado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y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Postdoctorado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en e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ducación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1600" b="1" dirty="0">
                <a:latin typeface="Arial" pitchFamily="34" charset="0"/>
                <a:cs typeface="Arial" pitchFamily="34" charset="0"/>
              </a:rPr>
              <a:t>Funciones: </a:t>
            </a:r>
            <a:endParaRPr lang="es-ES_tradnl" sz="16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-Dirigir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la estrategia de calidad del </a:t>
            </a:r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desde </a:t>
            </a:r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el inicio para cada grupo de estudiantes.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-Evaluar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la aprobación de convalidaciones.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-Tomar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decisiones sobre la culminación de estudios de cada estudiante.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-Organizar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los calendarios generales de los cursos y aprobar los calendarios de cada edición (considerado así por cada grupo que inicie en cualquier región del territorio nacional o internacional).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-Dar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respuesta a las inquietudes académicas de los estudiantes.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-Evaluar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sistemáticamente la calidad del desempeño de los docentes designados y su producción científica y académica.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-Establecer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mecanismos para evaluar la pertinencia de los egresados.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-Desarrollar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procesos de autoevaluación y planes de mejora continua.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-Argumentar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la solicitud de evaluaciones externas a la calidad del programa.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_tradnl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-Actualizar 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de forma sistemática y permanente el RVOE del programa.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_tradnl" sz="1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676376" y="577976"/>
            <a:ext cx="34077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_tradn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Comité Académico</a:t>
            </a:r>
            <a:endParaRPr lang="es-E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Botón de acción: Comienzo">
            <a:hlinkClick r:id="rId3" action="ppaction://hlinksldjump" highlightClick="1"/>
          </p:cNvPr>
          <p:cNvSpPr/>
          <p:nvPr/>
        </p:nvSpPr>
        <p:spPr>
          <a:xfrm>
            <a:off x="8388424" y="5733256"/>
            <a:ext cx="288032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09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79512" y="439222"/>
            <a:ext cx="878497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Profesores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Principales por áreas </a:t>
            </a:r>
            <a:r>
              <a:rPr lang="es-ES_tradn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del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conocimiento (Líderes maestros)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ES_tradnl" sz="1400" b="1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1600" b="1" dirty="0">
                <a:latin typeface="Arial" pitchFamily="34" charset="0"/>
                <a:cs typeface="Arial" pitchFamily="34" charset="0"/>
              </a:rPr>
              <a:t>Perfil</a:t>
            </a:r>
            <a:r>
              <a:rPr lang="es-ES_tradnl" sz="1400" b="1" dirty="0">
                <a:latin typeface="Arial" pitchFamily="34" charset="0"/>
                <a:cs typeface="Arial" pitchFamily="34" charset="0"/>
              </a:rPr>
              <a:t>: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s-ES_tradnl" sz="1400" dirty="0" err="1" smtClean="0">
                <a:latin typeface="Arial" pitchFamily="34" charset="0"/>
                <a:cs typeface="Arial" pitchFamily="34" charset="0"/>
              </a:rPr>
              <a:t>Dr.C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(PhD), Expertos reconocidos en el área que coordinará en el programa acreditado por su producción científica y liderazgo académico.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producción científica reconocida por sus publicaciones y resultados de investigación en el área de coordinación de programa.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-Investigador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que haya dirigido o coordinado proyectos de investigación.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-Docente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destacado por su preparación pedagógica y didáctica en el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postdoctorado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-Tutor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 tesis de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grado,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destacado en la conducción de estudiantes de maestría y doctorado.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1600" b="1" dirty="0">
                <a:latin typeface="Arial" pitchFamily="34" charset="0"/>
                <a:cs typeface="Arial" pitchFamily="34" charset="0"/>
              </a:rPr>
              <a:t>Funciones</a:t>
            </a:r>
            <a:r>
              <a:rPr lang="es-ES_tradnl" sz="1400" b="1" dirty="0">
                <a:latin typeface="Arial" pitchFamily="34" charset="0"/>
                <a:cs typeface="Arial" pitchFamily="34" charset="0"/>
              </a:rPr>
              <a:t>: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-Diseñar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y rediseñar programas del área dentro de los planes de estudio de los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postgrados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-Diseñar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y rediseñar las guías de estudio de las áreas que coordina.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-Actualizar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 forma permanente el sistema de medios de la asignatura bajo su coordinación.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-Actualizar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sistemáticamente el proceso de evaluación de la asignatura.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-Gestionar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la calidad de las asignaturas en todos los grupos dentro y fuera del país.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-Actualizar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el repositorio de materiales.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-Elaborar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el sistema integrado y progresivo de medios de la asignatura.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-Actualizar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a los docentes facilitadores en las áreas del conocimiento que coordina.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-Controlar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y retroalimentar el comité académico sobre la calidad de la formación en el área del conocimiento que coordina.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Botón de acción: Comienzo">
            <a:hlinkClick r:id="rId3" action="ppaction://hlinksldjump" highlightClick="1"/>
          </p:cNvPr>
          <p:cNvSpPr/>
          <p:nvPr/>
        </p:nvSpPr>
        <p:spPr>
          <a:xfrm>
            <a:off x="8532440" y="5828812"/>
            <a:ext cx="288032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09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51520" y="692696"/>
            <a:ext cx="864096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Profesores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facilitadores y orientadores de la actividad presenciales en los grupos.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ES_tradnl" sz="1400" b="1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600" b="1" dirty="0">
                <a:latin typeface="Arial" pitchFamily="34" charset="0"/>
                <a:cs typeface="Arial" pitchFamily="34" charset="0"/>
              </a:rPr>
              <a:t>Perfil</a:t>
            </a:r>
            <a:r>
              <a:rPr lang="es-ES_tradnl" sz="1400" b="1" dirty="0">
                <a:latin typeface="Arial" pitchFamily="34" charset="0"/>
                <a:cs typeface="Arial" pitchFamily="34" charset="0"/>
              </a:rPr>
              <a:t>: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s-ES_tradnl" sz="1400" dirty="0" err="1" smtClean="0">
                <a:latin typeface="Arial" pitchFamily="34" charset="0"/>
                <a:cs typeface="Arial" pitchFamily="34" charset="0"/>
              </a:rPr>
              <a:t>Dr.C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(PhD) para coordinar doctorados y como mínimo maestría para coordinar maestrías.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-Docente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con experiencia en postgrado de al menos 3 años en programas de maestría y doctorado.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experiencia en investigación educativa.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-Destacado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por su producción científica en el área que facilitará (publicaciones)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preparación pedagógica y didáctica en el postgrado y en el proceso de formación virtual.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600" b="1" dirty="0">
                <a:latin typeface="Arial" pitchFamily="34" charset="0"/>
                <a:cs typeface="Arial" pitchFamily="34" charset="0"/>
              </a:rPr>
              <a:t>Funciones</a:t>
            </a:r>
            <a:r>
              <a:rPr lang="es-ES_tradnl" sz="1400" b="1" dirty="0">
                <a:latin typeface="Arial" pitchFamily="34" charset="0"/>
                <a:cs typeface="Arial" pitchFamily="34" charset="0"/>
              </a:rPr>
              <a:t>: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-Orientador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, motivador y facilitador de aprendizaje del área designada en los grupos.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-Planificar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los encuentros presenciales.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-Elaborar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materiales didácticos para la asignatura.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-Retroalimentar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las opiniones de los estudiantes del programa con los profesores principales a partir del diagnóstico que se realiza durante el curso.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-Informar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a los profesores principales sobre la calidad de las tutorías y del trabajo en línea en general.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-Proponer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la incorporación de temas de actualización en la asignatura.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-Controlar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el aprendizaje y la calidad en la aplicación del sistema de evaluación.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-Participar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como tutores de culminación de estudios y evaluaciones de trabajos de grado.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-Actualizarse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sistemáticamente en los temas de la asignatura que facilita.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Botón de acción: Comienzo">
            <a:hlinkClick r:id="rId3" action="ppaction://hlinksldjump" highlightClick="1"/>
          </p:cNvPr>
          <p:cNvSpPr/>
          <p:nvPr/>
        </p:nvSpPr>
        <p:spPr>
          <a:xfrm>
            <a:off x="8589688" y="5863342"/>
            <a:ext cx="288032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/>
          </a:p>
        </p:txBody>
      </p:sp>
    </p:spTree>
    <p:extLst>
      <p:ext uri="{BB962C8B-B14F-4D97-AF65-F5344CB8AC3E}">
        <p14:creationId xmlns:p14="http://schemas.microsoft.com/office/powerpoint/2010/main" val="6908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195736" y="637285"/>
            <a:ext cx="4620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b="1" dirty="0" smtClean="0">
                <a:solidFill>
                  <a:schemeClr val="tx2">
                    <a:lumMod val="50000"/>
                  </a:schemeClr>
                </a:solidFill>
              </a:rPr>
              <a:t>¿Qué es                               ?</a:t>
            </a:r>
            <a:endParaRPr lang="es-MX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7352" y="1351508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Constituye una propuesta articulada de </a:t>
            </a:r>
            <a:r>
              <a:rPr lang="es-MX" sz="2400" dirty="0" smtClean="0">
                <a:solidFill>
                  <a:srgbClr val="FF0000"/>
                </a:solidFill>
              </a:rPr>
              <a:t>proyectos  de educación  virtual</a:t>
            </a:r>
            <a:r>
              <a:rPr lang="es-MX" sz="2400" dirty="0" smtClean="0"/>
              <a:t>, elaborados con </a:t>
            </a:r>
            <a:r>
              <a:rPr lang="es-MX" sz="2400" dirty="0" smtClean="0">
                <a:solidFill>
                  <a:srgbClr val="FF0000"/>
                </a:solidFill>
              </a:rPr>
              <a:t>metodología e-</a:t>
            </a:r>
            <a:r>
              <a:rPr lang="es-MX" sz="2400" dirty="0" err="1" smtClean="0">
                <a:solidFill>
                  <a:srgbClr val="FF0000"/>
                </a:solidFill>
              </a:rPr>
              <a:t>learning</a:t>
            </a:r>
            <a:r>
              <a:rPr lang="es-MX" sz="2400" dirty="0" smtClean="0">
                <a:solidFill>
                  <a:srgbClr val="FF0000"/>
                </a:solidFill>
              </a:rPr>
              <a:t> o b-</a:t>
            </a:r>
            <a:r>
              <a:rPr lang="es-MX" sz="2400" dirty="0" err="1" smtClean="0">
                <a:solidFill>
                  <a:srgbClr val="FF0000"/>
                </a:solidFill>
              </a:rPr>
              <a:t>learning</a:t>
            </a:r>
            <a:r>
              <a:rPr lang="es-MX" sz="2400" dirty="0"/>
              <a:t>,</a:t>
            </a:r>
            <a:r>
              <a:rPr lang="es-MX" sz="2400" dirty="0" smtClean="0"/>
              <a:t> </a:t>
            </a:r>
            <a:r>
              <a:rPr lang="es-MX" sz="2400" dirty="0"/>
              <a:t>a</a:t>
            </a:r>
            <a:r>
              <a:rPr lang="es-MX" sz="2400" dirty="0" smtClean="0"/>
              <a:t> través de </a:t>
            </a:r>
            <a:r>
              <a:rPr lang="es-MX" sz="2400" dirty="0" smtClean="0">
                <a:solidFill>
                  <a:srgbClr val="FF0000"/>
                </a:solidFill>
              </a:rPr>
              <a:t>programas académicos cuya esencia es el proceso de enseñanza-aprendizaje mediado por redes telemáticas </a:t>
            </a:r>
            <a:r>
              <a:rPr lang="es-MX" sz="2400" dirty="0" smtClean="0"/>
              <a:t>(uso de Internet y otros medios virtuales), con </a:t>
            </a:r>
            <a:r>
              <a:rPr lang="es-MX" sz="2400" dirty="0" smtClean="0">
                <a:solidFill>
                  <a:srgbClr val="FF0000"/>
                </a:solidFill>
              </a:rPr>
              <a:t>diseños curriculares por competencias</a:t>
            </a:r>
            <a:r>
              <a:rPr lang="es-MX" sz="2400" dirty="0" smtClean="0"/>
              <a:t>, </a:t>
            </a:r>
            <a:r>
              <a:rPr lang="es-MX" sz="2400" dirty="0" smtClean="0">
                <a:solidFill>
                  <a:srgbClr val="FF0000"/>
                </a:solidFill>
              </a:rPr>
              <a:t>materiales </a:t>
            </a:r>
            <a:r>
              <a:rPr lang="es-MX" sz="2400" dirty="0" smtClean="0">
                <a:solidFill>
                  <a:srgbClr val="FF0000"/>
                </a:solidFill>
              </a:rPr>
              <a:t>didácticos y </a:t>
            </a:r>
            <a:r>
              <a:rPr lang="es-MX" sz="2400" dirty="0" smtClean="0">
                <a:solidFill>
                  <a:srgbClr val="FF0000"/>
                </a:solidFill>
              </a:rPr>
              <a:t>actividades de aprendizaje adecuadas a esta modalidad</a:t>
            </a:r>
            <a:r>
              <a:rPr lang="es-MX" sz="2400" dirty="0" smtClean="0"/>
              <a:t>, bajo la conducción de una </a:t>
            </a:r>
            <a:r>
              <a:rPr lang="es-MX" sz="2400" dirty="0" smtClean="0">
                <a:solidFill>
                  <a:srgbClr val="FF0000"/>
                </a:solidFill>
              </a:rPr>
              <a:t>red de docentes </a:t>
            </a:r>
            <a:r>
              <a:rPr lang="es-MX" sz="2400" dirty="0" smtClean="0">
                <a:solidFill>
                  <a:srgbClr val="FF0000"/>
                </a:solidFill>
              </a:rPr>
              <a:t>virtuales, </a:t>
            </a:r>
            <a:r>
              <a:rPr lang="es-MX" sz="2400" dirty="0" smtClean="0"/>
              <a:t>que desarrolla  </a:t>
            </a:r>
            <a:r>
              <a:rPr lang="es-MX" sz="2400" dirty="0" smtClean="0"/>
              <a:t>la </a:t>
            </a: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</a:rPr>
              <a:t>Universidad Santander </a:t>
            </a:r>
            <a:r>
              <a:rPr lang="es-MX" sz="2400" dirty="0" smtClean="0"/>
              <a:t>para llegar a todos los lugares con necesidades educativas en las áreas </a:t>
            </a:r>
            <a:r>
              <a:rPr lang="es-MX" sz="2400" dirty="0" smtClean="0"/>
              <a:t>de conocimiento que promueve  </a:t>
            </a:r>
            <a:r>
              <a:rPr lang="es-MX" sz="2400" dirty="0" smtClean="0"/>
              <a:t>esta Universidad, a nivel nacional e internacional, con pertinencia y calidad.  </a:t>
            </a:r>
            <a:endParaRPr lang="es-MX" sz="2400" dirty="0"/>
          </a:p>
        </p:txBody>
      </p:sp>
      <p:pic>
        <p:nvPicPr>
          <p:cNvPr id="1026" name="Picture 2" descr="C:\Users\Administrador\Desktop\logo-moodle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620688"/>
            <a:ext cx="28575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51520" y="116632"/>
            <a:ext cx="871296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_trad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_tradn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Tutores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académicos por 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asignatura y por grupos de estudiantes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ES_tradnl" sz="1400" b="1" dirty="0" smtClean="0">
              <a:latin typeface="Arial" pitchFamily="34" charset="0"/>
              <a:cs typeface="Arial" pitchFamily="34" charset="0"/>
            </a:endParaRPr>
          </a:p>
          <a:p>
            <a:endParaRPr lang="es-ES_tradnl" sz="1400" b="1" dirty="0">
              <a:latin typeface="Arial" pitchFamily="34" charset="0"/>
              <a:cs typeface="Arial" pitchFamily="34" charset="0"/>
            </a:endParaRPr>
          </a:p>
          <a:p>
            <a:r>
              <a:rPr lang="es-ES_tradnl" b="1" dirty="0" smtClean="0">
                <a:latin typeface="Arial" pitchFamily="34" charset="0"/>
                <a:cs typeface="Arial" pitchFamily="34" charset="0"/>
              </a:rPr>
              <a:t>Perfil</a:t>
            </a:r>
            <a:r>
              <a:rPr lang="es-ES_tradnl" sz="1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-Graduado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 maestría o de doctorado según las características del programa.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formación pedagógica y didáctica en el postgrado virtual.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experiencia docente de postgrado en el área de tutoría.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resultados de investigación.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habilidades investigativas.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formación para la conducción de procesos de enseñanza aprendizaje virtual.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preparación para el desarrollo de evaluación del aprendizaje virtual.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b="1" dirty="0">
                <a:latin typeface="Arial" pitchFamily="34" charset="0"/>
                <a:cs typeface="Arial" pitchFamily="34" charset="0"/>
              </a:rPr>
              <a:t>Funciones</a:t>
            </a:r>
            <a:r>
              <a:rPr lang="es-ES_tradnl" sz="1600" b="1" dirty="0">
                <a:latin typeface="Arial" pitchFamily="34" charset="0"/>
                <a:cs typeface="Arial" pitchFamily="34" charset="0"/>
              </a:rPr>
              <a:t>: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-Asistir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el aprendizaje de estudiantes asignados.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-Retroalimentar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los foros de aprendizaje.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-Conducir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los foros y chats calendarizados.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-Evaluar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al participante.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-Documentar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las evidencias de la evaluación de los estudiantes.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-Entregar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las calificaciones de los estudiantes a las autoridades competentes.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-Realizar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una avaluación del proceso de enseñanza aprendizaje en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asignatura.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-Comunicarse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 forma sistemática con los profesores facilitadores (en caso de que no los sean) y con los profesores principales en caso de que no lo sean.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-Asumir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las indicaciones del comité académico.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-Actualizarse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en las características de las tutorías académicas virtuales.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Botón de acción: Comienzo">
            <a:hlinkClick r:id="rId3" action="ppaction://hlinksldjump" highlightClick="1"/>
          </p:cNvPr>
          <p:cNvSpPr/>
          <p:nvPr/>
        </p:nvSpPr>
        <p:spPr>
          <a:xfrm>
            <a:off x="8532440" y="5857548"/>
            <a:ext cx="288032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8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91045" y="768181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Tutores de trabajos de titulación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ES_tradnl" sz="1400" b="1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600" b="1" dirty="0">
                <a:latin typeface="Arial" pitchFamily="34" charset="0"/>
                <a:cs typeface="Arial" pitchFamily="34" charset="0"/>
              </a:rPr>
              <a:t>Perfil:</a:t>
            </a:r>
            <a:endParaRPr lang="es-ES" sz="1600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-Graduado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de maestría o de doctorado según las características del programa.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formación pedagógica y didáctica en el postgrado virtual.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experiencia docente de postgrado en el área de tutoría.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resultados de investigación.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habilidades investigativas.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formación para la conducción de procesos de enseñanza aprendizaje virtual.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-Con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preparación para el desarrollo de evaluación del aprendizaje virtual.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r>
              <a:rPr lang="es-ES_tradnl" sz="1600" b="1" dirty="0">
                <a:latin typeface="Arial" pitchFamily="34" charset="0"/>
                <a:cs typeface="Arial" pitchFamily="34" charset="0"/>
              </a:rPr>
              <a:t>Funciones:</a:t>
            </a:r>
            <a:endParaRPr lang="es-ES" sz="1600" b="1" dirty="0">
              <a:latin typeface="Arial" pitchFamily="34" charset="0"/>
              <a:cs typeface="Arial" pitchFamily="34" charset="0"/>
            </a:endParaRPr>
          </a:p>
          <a:p>
            <a:r>
              <a:rPr lang="es-ES_tradnl" sz="1400" dirty="0">
                <a:latin typeface="Arial" pitchFamily="34" charset="0"/>
                <a:cs typeface="Arial" pitchFamily="34" charset="0"/>
              </a:rPr>
              <a:t> 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-Coordinar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el proceso de preparación del estudiante para la culminación de estudios de postgrado.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-Aprobar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el plan de trabajo del estudiante para la culminación de sus estudios.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-Proponer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al comité académico y la coordinación de unidades académicas el plan de trabajo y el tema del estudiante tutorado.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-Integrarse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con sus tutorados a proyectos de investigación del instituto (IICE-UNISAN)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-Rendir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cuentas ante los coordinadores de grupo sobre avances de los estudiantes en la culminación de estudios y avalar sus resultados previo a su presentación y aprobación por el comité académico. </a:t>
            </a:r>
            <a:endParaRPr lang="es-E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-Motivar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y orientar de forma permanente a los tutelados para lograr eficiencia en la culminación de estudios.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Botón de acción: Comienzo">
            <a:hlinkClick r:id="rId3" action="ppaction://hlinksldjump" highlightClick="1"/>
          </p:cNvPr>
          <p:cNvSpPr/>
          <p:nvPr/>
        </p:nvSpPr>
        <p:spPr>
          <a:xfrm>
            <a:off x="8532332" y="5854715"/>
            <a:ext cx="288032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8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09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77203" y="683985"/>
            <a:ext cx="70392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tx2">
                    <a:lumMod val="50000"/>
                  </a:schemeClr>
                </a:solidFill>
              </a:rPr>
              <a:t>Características del aprendizaje en UNISAN ONLINE</a:t>
            </a:r>
            <a:endParaRPr lang="es-MX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7504" y="1713960"/>
            <a:ext cx="3186470" cy="2062103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rgbClr val="FF0000"/>
                </a:solidFill>
              </a:rPr>
              <a:t>Se fundamenta en </a:t>
            </a:r>
            <a:r>
              <a:rPr lang="es-MX" sz="3200" dirty="0" smtClean="0">
                <a:solidFill>
                  <a:srgbClr val="FF0000"/>
                </a:solidFill>
              </a:rPr>
              <a:t>teorías psicopedagógicas de avanzada</a:t>
            </a:r>
            <a:endParaRPr lang="es-MX" sz="3200" dirty="0">
              <a:solidFill>
                <a:srgbClr val="FF0000"/>
              </a:solidFill>
            </a:endParaRPr>
          </a:p>
        </p:txBody>
      </p:sp>
      <p:sp>
        <p:nvSpPr>
          <p:cNvPr id="9" name="8 Flecha a la derecha con bandas"/>
          <p:cNvSpPr/>
          <p:nvPr/>
        </p:nvSpPr>
        <p:spPr>
          <a:xfrm>
            <a:off x="3293974" y="1964538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Abrir llave"/>
          <p:cNvSpPr/>
          <p:nvPr/>
        </p:nvSpPr>
        <p:spPr>
          <a:xfrm>
            <a:off x="3836299" y="1761203"/>
            <a:ext cx="360040" cy="3600400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4204150" y="2038196"/>
            <a:ext cx="4392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Teorías del Enfoque Histórico Cultural (</a:t>
            </a:r>
            <a:r>
              <a:rPr lang="es-MX" sz="2400" dirty="0" err="1" smtClean="0"/>
              <a:t>Vigosky</a:t>
            </a:r>
            <a:r>
              <a:rPr lang="es-MX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Teoría de los Procesos Conscientes (C. Álvarez)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Teoría Constructivista (Ausubel)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Teorías de la Educación a Distancia (</a:t>
            </a:r>
            <a:r>
              <a:rPr lang="es-MX" sz="2400" dirty="0" err="1" smtClean="0"/>
              <a:t>Peters</a:t>
            </a:r>
            <a:r>
              <a:rPr lang="es-MX" sz="2400" dirty="0" smtClean="0"/>
              <a:t>, Moore, </a:t>
            </a:r>
            <a:r>
              <a:rPr lang="es-MX" sz="2400" dirty="0" err="1" smtClean="0"/>
              <a:t>Garrison</a:t>
            </a:r>
            <a:r>
              <a:rPr lang="es-MX" sz="2400" dirty="0" smtClean="0"/>
              <a:t>)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6908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6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79512" y="1499587"/>
            <a:ext cx="2952327" cy="107721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/>
              <a:t>Se fundamenta en </a:t>
            </a:r>
            <a:r>
              <a:rPr lang="es-MX" sz="3200" dirty="0" smtClean="0">
                <a:solidFill>
                  <a:srgbClr val="FF0000"/>
                </a:solidFill>
              </a:rPr>
              <a:t>principios</a:t>
            </a:r>
            <a:r>
              <a:rPr lang="es-MX" sz="3200" dirty="0" smtClean="0"/>
              <a:t> de </a:t>
            </a:r>
            <a:endParaRPr lang="es-MX" sz="3200" dirty="0"/>
          </a:p>
        </p:txBody>
      </p:sp>
      <p:sp>
        <p:nvSpPr>
          <p:cNvPr id="8" name="7 Abrir llave"/>
          <p:cNvSpPr/>
          <p:nvPr/>
        </p:nvSpPr>
        <p:spPr>
          <a:xfrm>
            <a:off x="3403719" y="620688"/>
            <a:ext cx="360040" cy="4968551"/>
          </a:xfrm>
          <a:prstGeom prst="leftBrace">
            <a:avLst>
              <a:gd name="adj1" fmla="val 8333"/>
              <a:gd name="adj2" fmla="val 22877"/>
            </a:avLst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763758" y="548680"/>
            <a:ext cx="520072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Atención a las diferencias individuales </a:t>
            </a:r>
            <a:r>
              <a:rPr lang="es-MX" sz="2400" dirty="0" smtClean="0"/>
              <a:t>sobre la base del trabajo colectivo.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Orientación y motivación sobre invariantes de contenidos </a:t>
            </a:r>
            <a:r>
              <a:rPr lang="es-MX" sz="2400" dirty="0" smtClean="0"/>
              <a:t>(conocimientos y habilidades)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Aprendizaje significativo </a:t>
            </a:r>
            <a:r>
              <a:rPr lang="es-MX" sz="2400" dirty="0" smtClean="0"/>
              <a:t>y </a:t>
            </a:r>
            <a:r>
              <a:rPr lang="es-MX" sz="2400" dirty="0" err="1" smtClean="0">
                <a:solidFill>
                  <a:srgbClr val="FF0000"/>
                </a:solidFill>
              </a:rPr>
              <a:t>metacognitivo</a:t>
            </a:r>
            <a:r>
              <a:rPr lang="es-MX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Trabajo colaborativo </a:t>
            </a:r>
            <a:r>
              <a:rPr lang="es-MX" sz="2400" dirty="0" smtClean="0"/>
              <a:t>y fomento de la interacción.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Evaluación y </a:t>
            </a:r>
            <a:r>
              <a:rPr lang="es-MX" sz="2400" dirty="0" smtClean="0">
                <a:solidFill>
                  <a:srgbClr val="FF0000"/>
                </a:solidFill>
              </a:rPr>
              <a:t>autoevaluación consciente.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Vínculo de la teoría con la práctica</a:t>
            </a:r>
            <a:r>
              <a:rPr lang="es-MX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Contextualización </a:t>
            </a:r>
            <a:r>
              <a:rPr lang="es-MX" sz="2400" dirty="0" smtClean="0"/>
              <a:t>de los aprendizajes.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Mediación pedagógica y tecnológica.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6908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42 Rectángulo"/>
          <p:cNvSpPr/>
          <p:nvPr/>
        </p:nvSpPr>
        <p:spPr>
          <a:xfrm>
            <a:off x="2375756" y="1584410"/>
            <a:ext cx="2421052" cy="6051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4572000" y="6311061"/>
            <a:ext cx="4395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AUTORA: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Dra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. Teresa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Díaz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Domínguez</a:t>
            </a:r>
            <a:endParaRPr lang="en-US" b="1" dirty="0">
              <a:solidFill>
                <a:srgbClr val="DDC36F"/>
              </a:solidFill>
              <a:latin typeface="Myriad Pro" pitchFamily="34" charset="0"/>
            </a:endParaRPr>
          </a:p>
          <a:p>
            <a:endParaRPr lang="es-MX" dirty="0"/>
          </a:p>
        </p:txBody>
      </p:sp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  <a:extLst/>
        </p:spPr>
      </p:pic>
      <p:sp>
        <p:nvSpPr>
          <p:cNvPr id="11" name="10 CuadroTexto"/>
          <p:cNvSpPr txBox="1"/>
          <p:nvPr/>
        </p:nvSpPr>
        <p:spPr>
          <a:xfrm>
            <a:off x="1277202" y="476672"/>
            <a:ext cx="7039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tx2">
                    <a:lumMod val="50000"/>
                  </a:schemeClr>
                </a:solidFill>
              </a:rPr>
              <a:t>Lógica del proceso de aprendizaje</a:t>
            </a:r>
            <a:endParaRPr lang="es-MX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9" name="68 Flecha a la derecha con bandas"/>
          <p:cNvSpPr/>
          <p:nvPr/>
        </p:nvSpPr>
        <p:spPr>
          <a:xfrm>
            <a:off x="1715084" y="1365283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7" name="66 CuadroTexto"/>
          <p:cNvSpPr txBox="1"/>
          <p:nvPr/>
        </p:nvSpPr>
        <p:spPr>
          <a:xfrm>
            <a:off x="416525" y="1426057"/>
            <a:ext cx="1275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Entradas</a:t>
            </a:r>
            <a:endParaRPr lang="es-MX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69 CuadroTexto"/>
          <p:cNvSpPr txBox="1"/>
          <p:nvPr/>
        </p:nvSpPr>
        <p:spPr>
          <a:xfrm>
            <a:off x="119559" y="1929887"/>
            <a:ext cx="15721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-</a:t>
            </a:r>
            <a:r>
              <a:rPr lang="es-MX" sz="1400" b="1" dirty="0" smtClean="0">
                <a:solidFill>
                  <a:srgbClr val="FF0000"/>
                </a:solidFill>
              </a:rPr>
              <a:t>Programas</a:t>
            </a:r>
          </a:p>
          <a:p>
            <a:r>
              <a:rPr lang="es-MX" sz="1400" b="1" dirty="0" smtClean="0">
                <a:solidFill>
                  <a:srgbClr val="FF0000"/>
                </a:solidFill>
              </a:rPr>
              <a:t>-Guías Didácticas</a:t>
            </a:r>
          </a:p>
          <a:p>
            <a:r>
              <a:rPr lang="es-MX" sz="1400" b="1" dirty="0" smtClean="0">
                <a:solidFill>
                  <a:srgbClr val="FF0000"/>
                </a:solidFill>
              </a:rPr>
              <a:t>-Recursos Didácticos</a:t>
            </a:r>
          </a:p>
          <a:p>
            <a:r>
              <a:rPr lang="es-MX" sz="1400" b="1" dirty="0" smtClean="0">
                <a:solidFill>
                  <a:srgbClr val="FF0000"/>
                </a:solidFill>
              </a:rPr>
              <a:t>-Docente facilitador tutor</a:t>
            </a:r>
            <a:endParaRPr lang="es-MX" sz="1400" b="1" dirty="0">
              <a:solidFill>
                <a:srgbClr val="FF0000"/>
              </a:solidFill>
            </a:endParaRPr>
          </a:p>
        </p:txBody>
      </p:sp>
      <p:sp>
        <p:nvSpPr>
          <p:cNvPr id="72" name="71 Abrir llave"/>
          <p:cNvSpPr/>
          <p:nvPr/>
        </p:nvSpPr>
        <p:spPr>
          <a:xfrm rot="16200000">
            <a:off x="731636" y="2761159"/>
            <a:ext cx="360040" cy="1629101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3" name="72 CuadroTexto"/>
          <p:cNvSpPr txBox="1"/>
          <p:nvPr/>
        </p:nvSpPr>
        <p:spPr>
          <a:xfrm>
            <a:off x="97105" y="3801814"/>
            <a:ext cx="1594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Entorno Virtual de </a:t>
            </a:r>
          </a:p>
          <a:p>
            <a:r>
              <a:rPr lang="es-MX" b="1" dirty="0" smtClean="0"/>
              <a:t>Aprendizaje</a:t>
            </a:r>
            <a:endParaRPr lang="es-MX" b="1" dirty="0"/>
          </a:p>
        </p:txBody>
      </p:sp>
      <p:sp>
        <p:nvSpPr>
          <p:cNvPr id="74" name="73 Flecha a la derecha con bandas"/>
          <p:cNvSpPr/>
          <p:nvPr/>
        </p:nvSpPr>
        <p:spPr>
          <a:xfrm>
            <a:off x="8316415" y="1580815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5" name="74 CuadroTexto"/>
          <p:cNvSpPr txBox="1"/>
          <p:nvPr/>
        </p:nvSpPr>
        <p:spPr>
          <a:xfrm>
            <a:off x="8045615" y="1230812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Salidas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" name="75 CuadroTexto"/>
          <p:cNvSpPr txBox="1"/>
          <p:nvPr/>
        </p:nvSpPr>
        <p:spPr>
          <a:xfrm>
            <a:off x="8097202" y="2116013"/>
            <a:ext cx="1371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-Objetivos de aprendizaje cumplidos</a:t>
            </a:r>
          </a:p>
          <a:p>
            <a:r>
              <a:rPr lang="es-MX" sz="1200" b="1" dirty="0" smtClean="0"/>
              <a:t>-Competencias desarrolladas</a:t>
            </a:r>
          </a:p>
          <a:p>
            <a:r>
              <a:rPr lang="es-MX" sz="1200" b="1" dirty="0"/>
              <a:t>-</a:t>
            </a:r>
            <a:r>
              <a:rPr lang="es-MX" sz="1200" b="1" dirty="0" smtClean="0">
                <a:solidFill>
                  <a:srgbClr val="FF0000"/>
                </a:solidFill>
              </a:rPr>
              <a:t>Excelencia </a:t>
            </a:r>
            <a:r>
              <a:rPr lang="es-MX" sz="1200" b="1" dirty="0">
                <a:solidFill>
                  <a:srgbClr val="FF0000"/>
                </a:solidFill>
              </a:rPr>
              <a:t/>
            </a:r>
            <a:br>
              <a:rPr lang="es-MX" sz="1200" b="1" dirty="0">
                <a:solidFill>
                  <a:srgbClr val="FF0000"/>
                </a:solidFill>
              </a:rPr>
            </a:br>
            <a:r>
              <a:rPr lang="es-MX" sz="1200" b="1" dirty="0" smtClean="0">
                <a:solidFill>
                  <a:srgbClr val="FF0000"/>
                </a:solidFill>
              </a:rPr>
              <a:t>académica.</a:t>
            </a:r>
          </a:p>
        </p:txBody>
      </p:sp>
      <p:sp>
        <p:nvSpPr>
          <p:cNvPr id="82" name="81 Abrir llave"/>
          <p:cNvSpPr/>
          <p:nvPr/>
        </p:nvSpPr>
        <p:spPr>
          <a:xfrm rot="16200000">
            <a:off x="4786929" y="2474711"/>
            <a:ext cx="360040" cy="6394691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3" name="82 CuadroTexto"/>
          <p:cNvSpPr txBox="1"/>
          <p:nvPr/>
        </p:nvSpPr>
        <p:spPr>
          <a:xfrm>
            <a:off x="3086381" y="5795972"/>
            <a:ext cx="3955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Aprendizaje significativo, </a:t>
            </a:r>
            <a:r>
              <a:rPr lang="es-MX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metacognitivo</a:t>
            </a:r>
            <a:endParaRPr lang="es-MX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" name="87 Elipse"/>
          <p:cNvSpPr/>
          <p:nvPr/>
        </p:nvSpPr>
        <p:spPr>
          <a:xfrm>
            <a:off x="2775992" y="1772816"/>
            <a:ext cx="3993661" cy="3368216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4" name="Picture 49" descr="mood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3" y="4727604"/>
            <a:ext cx="1614294" cy="411826"/>
          </a:xfrm>
          <a:prstGeom prst="rect">
            <a:avLst/>
          </a:prstGeom>
        </p:spPr>
      </p:pic>
      <p:sp>
        <p:nvSpPr>
          <p:cNvPr id="13" name="12 CuadroTexto"/>
          <p:cNvSpPr txBox="1"/>
          <p:nvPr/>
        </p:nvSpPr>
        <p:spPr>
          <a:xfrm>
            <a:off x="5220072" y="1593275"/>
            <a:ext cx="2232247" cy="646331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Orientación y motivación sobre objetos y contenidos de aprendizaje (Etapa II)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530008" y="1426057"/>
            <a:ext cx="2295404" cy="830997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bg1"/>
                </a:solidFill>
              </a:rPr>
              <a:t>Diagnóstico de necesidades sociales.</a:t>
            </a:r>
          </a:p>
          <a:p>
            <a:r>
              <a:rPr lang="es-MX" sz="1200" b="1" dirty="0" smtClean="0">
                <a:solidFill>
                  <a:schemeClr val="bg1"/>
                </a:solidFill>
              </a:rPr>
              <a:t>Diagnóstico y conocimiento previos del estudiantes (Etapa I)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037775" y="3001984"/>
            <a:ext cx="2007840" cy="646331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Orientación y asimilación de tareas de aprendizaje (Etapa III)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645604" y="4246772"/>
            <a:ext cx="2007840" cy="1200329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Ejecución y dominio de conocimientos y habilidades en las tareas de aprendizaje (tutoría, trabajo grupal colaborativo, estudio autónomo) (Etapa IV)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056198" y="4839364"/>
            <a:ext cx="2007840" cy="646331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Retroalimentación y sistematización de tareas de aprendizaje (Etapa V)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772072" y="3753906"/>
            <a:ext cx="2007840" cy="646331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Ajuste de tareas de aprendizaje (Atención personalizada) (Etapa VI)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691683" y="2703403"/>
            <a:ext cx="1998654" cy="461665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Evaluación del aprendizaje y autoevaluación (Etapa VII)</a:t>
            </a:r>
          </a:p>
        </p:txBody>
      </p:sp>
      <p:sp>
        <p:nvSpPr>
          <p:cNvPr id="89" name="88 Triángulo isósceles"/>
          <p:cNvSpPr/>
          <p:nvPr/>
        </p:nvSpPr>
        <p:spPr>
          <a:xfrm rot="20341081">
            <a:off x="2947658" y="2535980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1" name="90 Triángulo isósceles"/>
          <p:cNvSpPr/>
          <p:nvPr/>
        </p:nvSpPr>
        <p:spPr>
          <a:xfrm rot="2375364">
            <a:off x="3230530" y="2240764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2" name="91 Triángulo isósceles"/>
          <p:cNvSpPr/>
          <p:nvPr/>
        </p:nvSpPr>
        <p:spPr>
          <a:xfrm rot="20341081">
            <a:off x="5035890" y="1701423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92 Triángulo isósceles"/>
          <p:cNvSpPr/>
          <p:nvPr/>
        </p:nvSpPr>
        <p:spPr>
          <a:xfrm rot="1898266">
            <a:off x="4845538" y="1685733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93 Triángulo isósceles"/>
          <p:cNvSpPr/>
          <p:nvPr/>
        </p:nvSpPr>
        <p:spPr>
          <a:xfrm rot="19390865">
            <a:off x="6131357" y="2223013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5" name="94 Triángulo isósceles"/>
          <p:cNvSpPr/>
          <p:nvPr/>
        </p:nvSpPr>
        <p:spPr>
          <a:xfrm rot="16825357">
            <a:off x="6567496" y="2824094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6" name="95 Triángulo isósceles"/>
          <p:cNvSpPr/>
          <p:nvPr/>
        </p:nvSpPr>
        <p:spPr>
          <a:xfrm rot="15596326">
            <a:off x="6641289" y="3684338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96 Triángulo isósceles"/>
          <p:cNvSpPr/>
          <p:nvPr/>
        </p:nvSpPr>
        <p:spPr>
          <a:xfrm rot="12647864">
            <a:off x="6482442" y="4116920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Triángulo isósceles"/>
          <p:cNvSpPr/>
          <p:nvPr/>
        </p:nvSpPr>
        <p:spPr>
          <a:xfrm rot="15042729">
            <a:off x="5043562" y="5042790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Triángulo isósceles"/>
          <p:cNvSpPr/>
          <p:nvPr/>
        </p:nvSpPr>
        <p:spPr>
          <a:xfrm rot="18518974">
            <a:off x="5466541" y="4920496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99 Triángulo isósceles"/>
          <p:cNvSpPr/>
          <p:nvPr/>
        </p:nvSpPr>
        <p:spPr>
          <a:xfrm rot="14898067">
            <a:off x="3440676" y="4710837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100 Triángulo isósceles"/>
          <p:cNvSpPr/>
          <p:nvPr/>
        </p:nvSpPr>
        <p:spPr>
          <a:xfrm rot="12042826">
            <a:off x="3106330" y="4424636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Triángulo isósceles"/>
          <p:cNvSpPr/>
          <p:nvPr/>
        </p:nvSpPr>
        <p:spPr>
          <a:xfrm rot="15101753">
            <a:off x="2693963" y="3189465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102 Triángulo isósceles"/>
          <p:cNvSpPr/>
          <p:nvPr/>
        </p:nvSpPr>
        <p:spPr>
          <a:xfrm rot="17356180">
            <a:off x="2704254" y="3575213"/>
            <a:ext cx="164057" cy="142785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81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572000" y="6311061"/>
            <a:ext cx="4395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AUTORA: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Dra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. Teresa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Díaz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Domínguez</a:t>
            </a:r>
            <a:endParaRPr lang="en-US" b="1" dirty="0">
              <a:solidFill>
                <a:srgbClr val="DDC36F"/>
              </a:solidFill>
              <a:latin typeface="Myriad Pro" pitchFamily="34" charset="0"/>
            </a:endParaRPr>
          </a:p>
          <a:p>
            <a:endParaRPr lang="es-MX" dirty="0"/>
          </a:p>
        </p:txBody>
      </p:sp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  <a:extLst/>
        </p:spPr>
      </p:pic>
      <p:sp>
        <p:nvSpPr>
          <p:cNvPr id="39" name="38 CuadroTexto"/>
          <p:cNvSpPr txBox="1"/>
          <p:nvPr/>
        </p:nvSpPr>
        <p:spPr>
          <a:xfrm>
            <a:off x="1403649" y="476672"/>
            <a:ext cx="7128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Formas principales de enseñanza-aprendizaje en UNISAN ONLINE</a:t>
            </a:r>
            <a:endParaRPr lang="es-MX" sz="2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Elipse"/>
          <p:cNvSpPr/>
          <p:nvPr/>
        </p:nvSpPr>
        <p:spPr>
          <a:xfrm>
            <a:off x="3491880" y="908720"/>
            <a:ext cx="2160240" cy="864096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</a:t>
            </a: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Flecha doblada hacia arriba"/>
          <p:cNvSpPr/>
          <p:nvPr/>
        </p:nvSpPr>
        <p:spPr>
          <a:xfrm rot="10800000">
            <a:off x="2196693" y="1278587"/>
            <a:ext cx="1295186" cy="333167"/>
          </a:xfrm>
          <a:prstGeom prst="bentUp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MX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41 Flecha doblada hacia arriba"/>
          <p:cNvSpPr/>
          <p:nvPr/>
        </p:nvSpPr>
        <p:spPr>
          <a:xfrm rot="10800000" flipH="1">
            <a:off x="5652120" y="1251003"/>
            <a:ext cx="1512168" cy="288535"/>
          </a:xfrm>
          <a:prstGeom prst="bentUp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MX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51520" y="1611756"/>
            <a:ext cx="3520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Totalmente a Distancia (e-</a:t>
            </a:r>
            <a:r>
              <a:rPr 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6084168" y="1547500"/>
            <a:ext cx="2793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Semipresencial (b-</a:t>
            </a:r>
            <a:r>
              <a:rPr lang="es-MX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1916832"/>
            <a:ext cx="232275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Programa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Guía Didáctica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Recursos Didácticos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Tutor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Estudiante</a:t>
            </a:r>
            <a:endParaRPr lang="es-MX" dirty="0"/>
          </a:p>
        </p:txBody>
      </p:sp>
      <p:sp>
        <p:nvSpPr>
          <p:cNvPr id="46" name="45 CuadroTexto"/>
          <p:cNvSpPr txBox="1"/>
          <p:nvPr/>
        </p:nvSpPr>
        <p:spPr>
          <a:xfrm>
            <a:off x="6228184" y="1916832"/>
            <a:ext cx="27406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Programa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Encuentros presenciales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Profesores facilitadores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Guía de estudio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Recursos didácticos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Tutor-estudiante</a:t>
            </a:r>
            <a:endParaRPr lang="es-MX" dirty="0"/>
          </a:p>
        </p:txBody>
      </p:sp>
      <p:sp>
        <p:nvSpPr>
          <p:cNvPr id="47" name="46 Abrir llave"/>
          <p:cNvSpPr/>
          <p:nvPr/>
        </p:nvSpPr>
        <p:spPr>
          <a:xfrm rot="16200000">
            <a:off x="4274336" y="699706"/>
            <a:ext cx="360040" cy="6394691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989176" y="4077072"/>
            <a:ext cx="7615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MEDIADO POR REDES TECNOLÓGICAS O HERRAMIENTAS ELECTRÓNICAS (INTERNET, USB, CD, TV EDUCATIVA Y OTROS)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48 Flecha a la derecha con bandas"/>
          <p:cNvSpPr/>
          <p:nvPr/>
        </p:nvSpPr>
        <p:spPr>
          <a:xfrm rot="5400000">
            <a:off x="4543333" y="4648523"/>
            <a:ext cx="119965" cy="225401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2915816" y="4725144"/>
            <a:ext cx="46826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 smtClean="0"/>
              <a:t>Encuentros de orientación y motivación.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 smtClean="0"/>
              <a:t>Foros.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 smtClean="0"/>
              <a:t>Chats.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 smtClean="0"/>
              <a:t>Videoconferencias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 smtClean="0"/>
              <a:t>Entrega de tareas, trabajos y proyectos.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b="1" dirty="0" smtClean="0"/>
              <a:t>Tutorías académicas y pedagógicas.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b="1" dirty="0"/>
          </a:p>
        </p:txBody>
      </p:sp>
    </p:spTree>
    <p:extLst>
      <p:ext uri="{BB962C8B-B14F-4D97-AF65-F5344CB8AC3E}">
        <p14:creationId xmlns:p14="http://schemas.microsoft.com/office/powerpoint/2010/main" val="230145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572000" y="6311061"/>
            <a:ext cx="4395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AUTORA: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Dra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. Teresa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Díaz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Domínguez</a:t>
            </a:r>
            <a:endParaRPr lang="en-US" b="1" dirty="0">
              <a:solidFill>
                <a:srgbClr val="DDC36F"/>
              </a:solidFill>
              <a:latin typeface="Myriad Pro" pitchFamily="34" charset="0"/>
            </a:endParaRPr>
          </a:p>
          <a:p>
            <a:endParaRPr lang="es-MX" dirty="0"/>
          </a:p>
        </p:txBody>
      </p:sp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  <a:extLst/>
        </p:spPr>
      </p:pic>
      <p:sp>
        <p:nvSpPr>
          <p:cNvPr id="4" name="3 CuadroTexto"/>
          <p:cNvSpPr txBox="1"/>
          <p:nvPr/>
        </p:nvSpPr>
        <p:spPr>
          <a:xfrm>
            <a:off x="1403649" y="476672"/>
            <a:ext cx="748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Programas que ofrece en la actualidad UNISAN ONLINE</a:t>
            </a:r>
            <a:endParaRPr lang="es-MX" sz="2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67410" y="1417712"/>
            <a:ext cx="1218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CURSOS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819806" y="2657851"/>
            <a:ext cx="1960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DIPLOMADOS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54578" y="3435375"/>
            <a:ext cx="1669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MAESTRÍAS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39833" y="4265016"/>
            <a:ext cx="2011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DOCTORADOS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2317" y="5244523"/>
            <a:ext cx="267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POSTDOCTORADOS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090625" y="2532199"/>
            <a:ext cx="5188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/>
              <a:t>Didáctica desarrolladora: Aprender a Aprender en la escuela</a:t>
            </a:r>
            <a:endParaRPr lang="es-MX" sz="16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090625" y="2851437"/>
            <a:ext cx="6005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Aulas inclusivas: docentes interventores: un modelo de atención a la diversidad.</a:t>
            </a:r>
            <a:endParaRPr lang="es-MX" sz="14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090625" y="901889"/>
            <a:ext cx="587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Taller de Alineación y Actualización Pedagógica y Didáctica para la Reforma </a:t>
            </a:r>
            <a:r>
              <a:rPr lang="es-MX" sz="1400" dirty="0" smtClean="0"/>
              <a:t>Educativa.</a:t>
            </a:r>
            <a:endParaRPr lang="es-MX" sz="14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087807" y="1340768"/>
            <a:ext cx="5876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Taller internacional </a:t>
            </a:r>
            <a:r>
              <a:rPr lang="es-MX" sz="1400" dirty="0"/>
              <a:t>de </a:t>
            </a:r>
            <a:r>
              <a:rPr lang="es-MX" sz="1400" dirty="0" smtClean="0"/>
              <a:t>investigación educativa.</a:t>
            </a:r>
            <a:endParaRPr lang="es-MX" sz="14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3087807" y="1556792"/>
            <a:ext cx="587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Taller </a:t>
            </a:r>
            <a:r>
              <a:rPr lang="es-MX" sz="1400" dirty="0" smtClean="0"/>
              <a:t>internacional de didáctica desarrolladora para la formación de competencias.</a:t>
            </a:r>
            <a:endParaRPr lang="es-MX" sz="1400" dirty="0"/>
          </a:p>
        </p:txBody>
      </p:sp>
      <p:sp>
        <p:nvSpPr>
          <p:cNvPr id="31" name="30 Abrir llave"/>
          <p:cNvSpPr/>
          <p:nvPr/>
        </p:nvSpPr>
        <p:spPr>
          <a:xfrm>
            <a:off x="2777208" y="901889"/>
            <a:ext cx="360040" cy="1500762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Abrir llave"/>
          <p:cNvSpPr/>
          <p:nvPr/>
        </p:nvSpPr>
        <p:spPr>
          <a:xfrm>
            <a:off x="2730585" y="2588036"/>
            <a:ext cx="360040" cy="601296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CuadroTexto"/>
          <p:cNvSpPr txBox="1"/>
          <p:nvPr/>
        </p:nvSpPr>
        <p:spPr>
          <a:xfrm>
            <a:off x="3069154" y="1970800"/>
            <a:ext cx="5876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Comunicación </a:t>
            </a:r>
            <a:r>
              <a:rPr lang="es-MX" sz="1400" dirty="0"/>
              <a:t>en idioma Inglés con fines específicos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3087807" y="2185119"/>
            <a:ext cx="5876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Habilidades </a:t>
            </a:r>
            <a:r>
              <a:rPr lang="es-MX" sz="1400" dirty="0"/>
              <a:t>computacionales e informacionales</a:t>
            </a:r>
          </a:p>
        </p:txBody>
      </p:sp>
      <p:sp>
        <p:nvSpPr>
          <p:cNvPr id="35" name="34 Abrir llave"/>
          <p:cNvSpPr/>
          <p:nvPr/>
        </p:nvSpPr>
        <p:spPr>
          <a:xfrm>
            <a:off x="2780997" y="3365559"/>
            <a:ext cx="360040" cy="601296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CuadroTexto"/>
          <p:cNvSpPr txBox="1"/>
          <p:nvPr/>
        </p:nvSpPr>
        <p:spPr>
          <a:xfrm>
            <a:off x="3113728" y="3496930"/>
            <a:ext cx="4208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Maestría en Educación, Docencia e Investigación</a:t>
            </a:r>
          </a:p>
        </p:txBody>
      </p:sp>
      <p:sp>
        <p:nvSpPr>
          <p:cNvPr id="37" name="36 Abrir llave"/>
          <p:cNvSpPr/>
          <p:nvPr/>
        </p:nvSpPr>
        <p:spPr>
          <a:xfrm>
            <a:off x="2777208" y="4195200"/>
            <a:ext cx="360040" cy="601296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37 CuadroTexto"/>
          <p:cNvSpPr txBox="1"/>
          <p:nvPr/>
        </p:nvSpPr>
        <p:spPr>
          <a:xfrm>
            <a:off x="3169240" y="4326571"/>
            <a:ext cx="33829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Doctorado en Ciencias de la Educación</a:t>
            </a:r>
          </a:p>
        </p:txBody>
      </p:sp>
      <p:sp>
        <p:nvSpPr>
          <p:cNvPr id="39" name="38 Abrir llave"/>
          <p:cNvSpPr/>
          <p:nvPr/>
        </p:nvSpPr>
        <p:spPr>
          <a:xfrm>
            <a:off x="2850591" y="5001434"/>
            <a:ext cx="360040" cy="947845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CuadroTexto"/>
          <p:cNvSpPr txBox="1"/>
          <p:nvPr/>
        </p:nvSpPr>
        <p:spPr>
          <a:xfrm>
            <a:off x="3169240" y="5075246"/>
            <a:ext cx="3789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Gestión integral de Instituciones Educativas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3193491" y="5475356"/>
            <a:ext cx="5609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Formación de competencias en la Escuela: Didáctica y </a:t>
            </a:r>
            <a:r>
              <a:rPr lang="es-MX" sz="1600" dirty="0" err="1"/>
              <a:t>Curriculum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85731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572000" y="6311061"/>
            <a:ext cx="4395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AUTORA: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Dra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. Teresa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Díaz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Domínguez</a:t>
            </a:r>
            <a:endParaRPr lang="en-US" b="1" dirty="0">
              <a:solidFill>
                <a:srgbClr val="DDC36F"/>
              </a:solidFill>
              <a:latin typeface="Myriad Pro" pitchFamily="34" charset="0"/>
            </a:endParaRPr>
          </a:p>
          <a:p>
            <a:endParaRPr lang="es-MX" dirty="0"/>
          </a:p>
        </p:txBody>
      </p:sp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  <a:extLst/>
        </p:spPr>
      </p:pic>
      <p:sp>
        <p:nvSpPr>
          <p:cNvPr id="4" name="3 CuadroTexto"/>
          <p:cNvSpPr txBox="1"/>
          <p:nvPr/>
        </p:nvSpPr>
        <p:spPr>
          <a:xfrm>
            <a:off x="1403649" y="476672"/>
            <a:ext cx="7488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Razones por las que UNISAN propone los estudios virtuales</a:t>
            </a:r>
            <a:endParaRPr lang="es-MX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23528" y="1556792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Obtención de títulos de postgrado con calidad garantizada.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Posibilidades de desarrollo profesional en distintas organizaciones sociales y laborales.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Profesores expertos en la educación virtual con sólida formación teórica y experiencia práctica.</a:t>
            </a:r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Administración del tiempo por parte del propio estudiante desde cualquier lugar y en horarios adecuados a las necesidades de </a:t>
            </a:r>
            <a:r>
              <a:rPr lang="es-MX" sz="2400" dirty="0" smtClean="0"/>
              <a:t>los grupo </a:t>
            </a:r>
            <a:r>
              <a:rPr lang="es-MX" sz="2400" dirty="0" smtClean="0"/>
              <a:t>y </a:t>
            </a:r>
            <a:r>
              <a:rPr lang="es-MX" sz="2400" dirty="0" smtClean="0"/>
              <a:t>del </a:t>
            </a:r>
            <a:r>
              <a:rPr lang="es-MX" sz="2400" dirty="0" smtClean="0"/>
              <a:t>estudiante.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Programas de estudio apoyados por una plataforma tecnológica (Moodle) de fácil acceso, confiable y de calidad internacional.</a:t>
            </a:r>
          </a:p>
        </p:txBody>
      </p:sp>
    </p:spTree>
    <p:extLst>
      <p:ext uri="{BB962C8B-B14F-4D97-AF65-F5344CB8AC3E}">
        <p14:creationId xmlns:p14="http://schemas.microsoft.com/office/powerpoint/2010/main" val="85731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572000" y="6311061"/>
            <a:ext cx="4395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AUTORA: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Dra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. Teresa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Díaz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Domínguez</a:t>
            </a:r>
            <a:endParaRPr lang="en-US" b="1" dirty="0">
              <a:solidFill>
                <a:srgbClr val="DDC36F"/>
              </a:solidFill>
              <a:latin typeface="Myriad Pro" pitchFamily="34" charset="0"/>
            </a:endParaRPr>
          </a:p>
          <a:p>
            <a:endParaRPr lang="es-MX" dirty="0"/>
          </a:p>
        </p:txBody>
      </p:sp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 w="25400">
            <a:solidFill>
              <a:schemeClr val="tx2">
                <a:lumMod val="50000"/>
              </a:schemeClr>
            </a:solidFill>
          </a:ln>
          <a:extLst/>
        </p:spPr>
      </p:pic>
      <p:sp>
        <p:nvSpPr>
          <p:cNvPr id="4" name="3 CuadroTexto"/>
          <p:cNvSpPr txBox="1"/>
          <p:nvPr/>
        </p:nvSpPr>
        <p:spPr>
          <a:xfrm>
            <a:off x="1403649" y="476672"/>
            <a:ext cx="74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funciona UNISAN ONLINE?</a:t>
            </a:r>
            <a:endParaRPr lang="es-MX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99592" y="1259468"/>
            <a:ext cx="7780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Nuestro entorno virtual de aprendizaje funciona de la manera siguiente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916832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Disponibilidad las 24 horas del día, los 7 días de la semana y durante todo el ciclo escolar.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Accesibilidad desde cualquier dispositivo móvil con conexión a Internet o en su defecto a través de dispositivos electrónicos como: USB, CD, DVD y TV Educativa.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Simplicidad en su manejo e interactividad.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Alojamiento en un servidor con las más altas medidas de seguridad que garantizan el servicio de manera permanente durante todos los días del año.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000" dirty="0" smtClean="0"/>
              <a:t>El estudiante tendrá acceso a partir de su matrícula a las generalidades de cada programa y a cada asignatura con todos los detalles (Programa, Guía de </a:t>
            </a:r>
            <a:r>
              <a:rPr lang="es-MX" sz="2000" dirty="0" smtClean="0"/>
              <a:t>Estudio </a:t>
            </a:r>
            <a:r>
              <a:rPr lang="es-MX" sz="2000" dirty="0" smtClean="0"/>
              <a:t>con las tareas de aprendizaje, Materiales </a:t>
            </a:r>
            <a:r>
              <a:rPr lang="es-MX" sz="2000" dirty="0" smtClean="0"/>
              <a:t>Didácticos </a:t>
            </a:r>
            <a:r>
              <a:rPr lang="es-MX" sz="2000" dirty="0" smtClean="0"/>
              <a:t>en repositorio) que garantizan su formación semipresencial o totalmente a distancia.</a:t>
            </a:r>
          </a:p>
        </p:txBody>
      </p:sp>
    </p:spTree>
    <p:extLst>
      <p:ext uri="{BB962C8B-B14F-4D97-AF65-F5344CB8AC3E}">
        <p14:creationId xmlns:p14="http://schemas.microsoft.com/office/powerpoint/2010/main" val="85731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572000" y="6311061"/>
            <a:ext cx="4395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AUTORA: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Dra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. Teresa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Díaz</a:t>
            </a:r>
            <a:r>
              <a:rPr lang="en-US" b="1" dirty="0">
                <a:solidFill>
                  <a:srgbClr val="DDC36F"/>
                </a:solidFill>
                <a:latin typeface="Myriad Pro" pitchFamily="34" charset="0"/>
              </a:rPr>
              <a:t> </a:t>
            </a:r>
            <a:r>
              <a:rPr lang="en-US" b="1" dirty="0" err="1">
                <a:solidFill>
                  <a:srgbClr val="DDC36F"/>
                </a:solidFill>
                <a:latin typeface="Myriad Pro" pitchFamily="34" charset="0"/>
              </a:rPr>
              <a:t>Domínguez</a:t>
            </a:r>
            <a:endParaRPr lang="en-US" b="1" dirty="0">
              <a:solidFill>
                <a:srgbClr val="DDC36F"/>
              </a:solidFill>
              <a:latin typeface="Myriad Pro" pitchFamily="34" charset="0"/>
            </a:endParaRPr>
          </a:p>
          <a:p>
            <a:endParaRPr lang="es-MX" dirty="0"/>
          </a:p>
        </p:txBody>
      </p:sp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Notched Right Arrow 3"/>
          <p:cNvSpPr/>
          <p:nvPr/>
        </p:nvSpPr>
        <p:spPr>
          <a:xfrm>
            <a:off x="282202" y="2398824"/>
            <a:ext cx="1379637" cy="1285753"/>
          </a:xfrm>
          <a:prstGeom prst="notchedRightArrow">
            <a:avLst>
              <a:gd name="adj1" fmla="val 50000"/>
              <a:gd name="adj2" fmla="val 3292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4"/>
          <p:cNvSpPr txBox="1"/>
          <p:nvPr/>
        </p:nvSpPr>
        <p:spPr>
          <a:xfrm>
            <a:off x="409670" y="283087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ENTRADA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5"/>
          <p:cNvSpPr txBox="1"/>
          <p:nvPr/>
        </p:nvSpPr>
        <p:spPr>
          <a:xfrm>
            <a:off x="-31357" y="3684577"/>
            <a:ext cx="228893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Contacto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/>
              <a:buChar char="•"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Registro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</a:t>
            </a:r>
          </a:p>
          <a:p>
            <a:pPr marL="285750" indent="-285750">
              <a:buFont typeface="Arial"/>
              <a:buChar char="•"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Inscripción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ALGEBRAIX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6"/>
          <p:cNvSpPr txBox="1"/>
          <p:nvPr/>
        </p:nvSpPr>
        <p:spPr>
          <a:xfrm>
            <a:off x="1918132" y="2484243"/>
            <a:ext cx="2378100" cy="156966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GENERALIDADES </a:t>
            </a:r>
          </a:p>
          <a:p>
            <a:pPr algn="ctr"/>
            <a:r>
              <a:rPr lang="en-US" sz="2400" dirty="0" smtClean="0"/>
              <a:t>DE LOS </a:t>
            </a:r>
          </a:p>
          <a:p>
            <a:pPr algn="ctr"/>
            <a:r>
              <a:rPr lang="en-US" sz="2400" dirty="0" smtClean="0"/>
              <a:t>POSTGRADOS EN LINEA</a:t>
            </a:r>
            <a:endParaRPr lang="en-US" sz="2400" dirty="0"/>
          </a:p>
        </p:txBody>
      </p:sp>
      <p:sp>
        <p:nvSpPr>
          <p:cNvPr id="35" name="Notched Right Arrow 7"/>
          <p:cNvSpPr/>
          <p:nvPr/>
        </p:nvSpPr>
        <p:spPr>
          <a:xfrm>
            <a:off x="4371644" y="2794783"/>
            <a:ext cx="632404" cy="778233"/>
          </a:xfrm>
          <a:prstGeom prst="notchedRightArrow">
            <a:avLst>
              <a:gd name="adj1" fmla="val 50000"/>
              <a:gd name="adj2" fmla="val 3292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8"/>
          <p:cNvSpPr txBox="1"/>
          <p:nvPr/>
        </p:nvSpPr>
        <p:spPr>
          <a:xfrm>
            <a:off x="5076056" y="1402298"/>
            <a:ext cx="2639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PROGRAMAS EN LINEA</a:t>
            </a:r>
            <a:endParaRPr lang="en-US" sz="2000" b="1" dirty="0"/>
          </a:p>
        </p:txBody>
      </p:sp>
      <p:sp>
        <p:nvSpPr>
          <p:cNvPr id="37" name="TextBox 9"/>
          <p:cNvSpPr txBox="1"/>
          <p:nvPr/>
        </p:nvSpPr>
        <p:spPr>
          <a:xfrm>
            <a:off x="5076056" y="1967062"/>
            <a:ext cx="1703287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Cursos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Maestrías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Doctorados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Postdoctorado</a:t>
            </a:r>
            <a:endParaRPr lang="en-US" sz="2000" dirty="0"/>
          </a:p>
        </p:txBody>
      </p:sp>
      <p:sp>
        <p:nvSpPr>
          <p:cNvPr id="38" name="TextBox 10"/>
          <p:cNvSpPr txBox="1"/>
          <p:nvPr/>
        </p:nvSpPr>
        <p:spPr>
          <a:xfrm>
            <a:off x="6796599" y="1757144"/>
            <a:ext cx="772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Aula 1</a:t>
            </a:r>
          </a:p>
          <a:p>
            <a:r>
              <a:rPr lang="en-US" dirty="0" smtClean="0"/>
              <a:t>Aula 2</a:t>
            </a:r>
          </a:p>
        </p:txBody>
      </p:sp>
      <p:sp>
        <p:nvSpPr>
          <p:cNvPr id="39" name="TextBox 11"/>
          <p:cNvSpPr txBox="1"/>
          <p:nvPr/>
        </p:nvSpPr>
        <p:spPr>
          <a:xfrm>
            <a:off x="6804977" y="3059668"/>
            <a:ext cx="772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Aula 1</a:t>
            </a:r>
          </a:p>
          <a:p>
            <a:r>
              <a:rPr lang="en-US" dirty="0" smtClean="0"/>
              <a:t>Aula 2</a:t>
            </a:r>
          </a:p>
        </p:txBody>
      </p:sp>
      <p:sp>
        <p:nvSpPr>
          <p:cNvPr id="40" name="TextBox 12"/>
          <p:cNvSpPr txBox="1"/>
          <p:nvPr/>
        </p:nvSpPr>
        <p:spPr>
          <a:xfrm>
            <a:off x="6796599" y="3934797"/>
            <a:ext cx="772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Aula 1</a:t>
            </a:r>
          </a:p>
          <a:p>
            <a:r>
              <a:rPr lang="en-US" dirty="0" smtClean="0"/>
              <a:t>Aula 2</a:t>
            </a:r>
          </a:p>
        </p:txBody>
      </p:sp>
      <p:sp>
        <p:nvSpPr>
          <p:cNvPr id="41" name="TextBox 13"/>
          <p:cNvSpPr txBox="1"/>
          <p:nvPr/>
        </p:nvSpPr>
        <p:spPr>
          <a:xfrm>
            <a:off x="6796599" y="4798893"/>
            <a:ext cx="772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Aula 1</a:t>
            </a:r>
          </a:p>
          <a:p>
            <a:r>
              <a:rPr lang="en-US" dirty="0" smtClean="0"/>
              <a:t>Aula 2</a:t>
            </a:r>
          </a:p>
        </p:txBody>
      </p:sp>
      <p:cxnSp>
        <p:nvCxnSpPr>
          <p:cNvPr id="42" name="Straight Connector 15"/>
          <p:cNvCxnSpPr/>
          <p:nvPr/>
        </p:nvCxnSpPr>
        <p:spPr>
          <a:xfrm>
            <a:off x="5989730" y="2242024"/>
            <a:ext cx="80686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22"/>
          <p:cNvCxnSpPr/>
          <p:nvPr/>
        </p:nvCxnSpPr>
        <p:spPr>
          <a:xfrm flipV="1">
            <a:off x="6318961" y="1920022"/>
            <a:ext cx="0" cy="3220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24"/>
          <p:cNvCxnSpPr/>
          <p:nvPr/>
        </p:nvCxnSpPr>
        <p:spPr>
          <a:xfrm>
            <a:off x="6318961" y="1920022"/>
            <a:ext cx="4776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28"/>
          <p:cNvCxnSpPr/>
          <p:nvPr/>
        </p:nvCxnSpPr>
        <p:spPr>
          <a:xfrm>
            <a:off x="6294529" y="3429000"/>
            <a:ext cx="3066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30"/>
          <p:cNvCxnSpPr/>
          <p:nvPr/>
        </p:nvCxnSpPr>
        <p:spPr>
          <a:xfrm flipV="1">
            <a:off x="6601159" y="3267999"/>
            <a:ext cx="0" cy="3220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31"/>
          <p:cNvCxnSpPr/>
          <p:nvPr/>
        </p:nvCxnSpPr>
        <p:spPr>
          <a:xfrm>
            <a:off x="6603095" y="3279143"/>
            <a:ext cx="195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33"/>
          <p:cNvCxnSpPr/>
          <p:nvPr/>
        </p:nvCxnSpPr>
        <p:spPr>
          <a:xfrm>
            <a:off x="6609537" y="3590001"/>
            <a:ext cx="195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37"/>
          <p:cNvCxnSpPr/>
          <p:nvPr/>
        </p:nvCxnSpPr>
        <p:spPr>
          <a:xfrm>
            <a:off x="6423020" y="4293096"/>
            <a:ext cx="1891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39"/>
          <p:cNvCxnSpPr/>
          <p:nvPr/>
        </p:nvCxnSpPr>
        <p:spPr>
          <a:xfrm flipV="1">
            <a:off x="6648733" y="4132095"/>
            <a:ext cx="0" cy="3220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40"/>
          <p:cNvCxnSpPr/>
          <p:nvPr/>
        </p:nvCxnSpPr>
        <p:spPr>
          <a:xfrm>
            <a:off x="6635970" y="4132095"/>
            <a:ext cx="195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41"/>
          <p:cNvCxnSpPr/>
          <p:nvPr/>
        </p:nvCxnSpPr>
        <p:spPr>
          <a:xfrm>
            <a:off x="6635970" y="4437112"/>
            <a:ext cx="195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42"/>
          <p:cNvCxnSpPr/>
          <p:nvPr/>
        </p:nvCxnSpPr>
        <p:spPr>
          <a:xfrm>
            <a:off x="6699651" y="5157192"/>
            <a:ext cx="8819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44"/>
          <p:cNvCxnSpPr/>
          <p:nvPr/>
        </p:nvCxnSpPr>
        <p:spPr>
          <a:xfrm flipV="1">
            <a:off x="6796599" y="4979206"/>
            <a:ext cx="0" cy="3220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45"/>
          <p:cNvCxnSpPr/>
          <p:nvPr/>
        </p:nvCxnSpPr>
        <p:spPr>
          <a:xfrm>
            <a:off x="6787845" y="4981581"/>
            <a:ext cx="848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47"/>
          <p:cNvCxnSpPr/>
          <p:nvPr/>
        </p:nvCxnSpPr>
        <p:spPr>
          <a:xfrm>
            <a:off x="6807591" y="5301208"/>
            <a:ext cx="848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48"/>
          <p:cNvSpPr/>
          <p:nvPr/>
        </p:nvSpPr>
        <p:spPr>
          <a:xfrm>
            <a:off x="1787864" y="1320229"/>
            <a:ext cx="5852526" cy="411867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1" name="Picture 49" descr="mood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96894"/>
            <a:ext cx="1614294" cy="411826"/>
          </a:xfrm>
          <a:prstGeom prst="rect">
            <a:avLst/>
          </a:prstGeom>
        </p:spPr>
      </p:pic>
      <p:sp>
        <p:nvSpPr>
          <p:cNvPr id="77" name="TextBox 50"/>
          <p:cNvSpPr txBox="1"/>
          <p:nvPr/>
        </p:nvSpPr>
        <p:spPr>
          <a:xfrm>
            <a:off x="1619672" y="580618"/>
            <a:ext cx="4789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Entorno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Virtual de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Aprendizaje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Plataforma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TextBox 51"/>
          <p:cNvSpPr txBox="1"/>
          <p:nvPr/>
        </p:nvSpPr>
        <p:spPr>
          <a:xfrm>
            <a:off x="1619672" y="-27384"/>
            <a:ext cx="28629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CAMPUS VIRTUAL</a:t>
            </a:r>
            <a:endParaRPr lang="en-US" sz="2800" b="1" dirty="0"/>
          </a:p>
        </p:txBody>
      </p:sp>
      <p:pic>
        <p:nvPicPr>
          <p:cNvPr id="80" name="Picture 52" descr="logo-moodle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473" y="-79388"/>
            <a:ext cx="2942514" cy="882754"/>
          </a:xfrm>
          <a:prstGeom prst="rect">
            <a:avLst/>
          </a:prstGeom>
        </p:spPr>
      </p:pic>
      <p:sp>
        <p:nvSpPr>
          <p:cNvPr id="81" name="TextBox 53"/>
          <p:cNvSpPr txBox="1"/>
          <p:nvPr/>
        </p:nvSpPr>
        <p:spPr>
          <a:xfrm>
            <a:off x="1187624" y="5822543"/>
            <a:ext cx="1559742" cy="40011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Web UNISAN</a:t>
            </a:r>
          </a:p>
        </p:txBody>
      </p:sp>
      <p:sp>
        <p:nvSpPr>
          <p:cNvPr id="84" name="Up-Down Arrow 54"/>
          <p:cNvSpPr/>
          <p:nvPr/>
        </p:nvSpPr>
        <p:spPr>
          <a:xfrm>
            <a:off x="1763688" y="5438904"/>
            <a:ext cx="334180" cy="432048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55"/>
          <p:cNvSpPr txBox="1"/>
          <p:nvPr/>
        </p:nvSpPr>
        <p:spPr>
          <a:xfrm>
            <a:off x="2972156" y="5805264"/>
            <a:ext cx="1527836" cy="43088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err="1" smtClean="0"/>
              <a:t>Repositorio</a:t>
            </a:r>
            <a:r>
              <a:rPr lang="en-US" sz="1100" b="1" dirty="0" smtClean="0"/>
              <a:t> de </a:t>
            </a:r>
            <a:r>
              <a:rPr lang="en-US" sz="1100" b="1" dirty="0" err="1" smtClean="0"/>
              <a:t>Materiales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Didácticos</a:t>
            </a:r>
            <a:endParaRPr lang="en-US" sz="1100" b="1" dirty="0" smtClean="0"/>
          </a:p>
        </p:txBody>
      </p:sp>
      <p:sp>
        <p:nvSpPr>
          <p:cNvPr id="86" name="Up-Down Arrow 57"/>
          <p:cNvSpPr/>
          <p:nvPr/>
        </p:nvSpPr>
        <p:spPr>
          <a:xfrm>
            <a:off x="3466587" y="5438905"/>
            <a:ext cx="334180" cy="432048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58"/>
          <p:cNvSpPr txBox="1"/>
          <p:nvPr/>
        </p:nvSpPr>
        <p:spPr>
          <a:xfrm>
            <a:off x="4525925" y="5805264"/>
            <a:ext cx="1702259" cy="40011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Redes</a:t>
            </a:r>
            <a:r>
              <a:rPr lang="en-US" sz="2000" dirty="0" smtClean="0"/>
              <a:t> </a:t>
            </a:r>
            <a:r>
              <a:rPr lang="en-US" sz="2000" dirty="0" err="1" smtClean="0"/>
              <a:t>Sociales</a:t>
            </a:r>
            <a:endParaRPr lang="en-US" sz="2000" dirty="0" smtClean="0"/>
          </a:p>
        </p:txBody>
      </p:sp>
      <p:sp>
        <p:nvSpPr>
          <p:cNvPr id="88" name="Up-Down Arrow 59"/>
          <p:cNvSpPr/>
          <p:nvPr/>
        </p:nvSpPr>
        <p:spPr>
          <a:xfrm>
            <a:off x="4969872" y="5445224"/>
            <a:ext cx="334180" cy="400402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60"/>
          <p:cNvSpPr txBox="1"/>
          <p:nvPr/>
        </p:nvSpPr>
        <p:spPr>
          <a:xfrm>
            <a:off x="6325768" y="5804357"/>
            <a:ext cx="2122922" cy="40011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Set de </a:t>
            </a:r>
            <a:r>
              <a:rPr lang="en-US" sz="2000" dirty="0" err="1" smtClean="0"/>
              <a:t>Filmaciones</a:t>
            </a:r>
            <a:endParaRPr lang="en-US" sz="2000" dirty="0" smtClean="0"/>
          </a:p>
        </p:txBody>
      </p:sp>
      <p:sp>
        <p:nvSpPr>
          <p:cNvPr id="90" name="Up-Down Arrow 61"/>
          <p:cNvSpPr/>
          <p:nvPr/>
        </p:nvSpPr>
        <p:spPr>
          <a:xfrm>
            <a:off x="6648733" y="5445225"/>
            <a:ext cx="334180" cy="425728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Notched Right Arrow 3"/>
          <p:cNvSpPr/>
          <p:nvPr/>
        </p:nvSpPr>
        <p:spPr>
          <a:xfrm>
            <a:off x="7715446" y="2398824"/>
            <a:ext cx="1379637" cy="1285753"/>
          </a:xfrm>
          <a:prstGeom prst="notchedRightArrow">
            <a:avLst>
              <a:gd name="adj1" fmla="val 50000"/>
              <a:gd name="adj2" fmla="val 3292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4"/>
          <p:cNvSpPr txBox="1"/>
          <p:nvPr/>
        </p:nvSpPr>
        <p:spPr>
          <a:xfrm>
            <a:off x="7951516" y="2830875"/>
            <a:ext cx="868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SALIDA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3" name="TextBox 5"/>
          <p:cNvSpPr txBox="1"/>
          <p:nvPr/>
        </p:nvSpPr>
        <p:spPr>
          <a:xfrm>
            <a:off x="7715446" y="3700189"/>
            <a:ext cx="13796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Calidad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</a:t>
            </a: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pertinencia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los </a:t>
            </a: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egresados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/>
              <a:buChar char="•"/>
            </a:pP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académica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TextBox 50"/>
          <p:cNvSpPr txBox="1"/>
          <p:nvPr/>
        </p:nvSpPr>
        <p:spPr>
          <a:xfrm>
            <a:off x="2126758" y="940658"/>
            <a:ext cx="5253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Bajo</a:t>
            </a:r>
            <a:r>
              <a:rPr lang="en-US" sz="2000" b="1" dirty="0" smtClean="0"/>
              <a:t> la </a:t>
            </a:r>
            <a:r>
              <a:rPr lang="en-US" sz="2000" b="1" dirty="0" err="1" smtClean="0"/>
              <a:t>coordinación</a:t>
            </a:r>
            <a:r>
              <a:rPr lang="en-US" sz="2000" b="1" dirty="0" smtClean="0"/>
              <a:t> de </a:t>
            </a:r>
            <a:r>
              <a:rPr lang="en-US" sz="2000" b="1" dirty="0" err="1" smtClean="0"/>
              <a:t>una</a:t>
            </a:r>
            <a:r>
              <a:rPr lang="en-US" sz="2000" b="1" dirty="0" smtClean="0"/>
              <a:t> Red de </a:t>
            </a:r>
            <a:r>
              <a:rPr lang="en-US" sz="2000" b="1" dirty="0" err="1" smtClean="0"/>
              <a:t>Formadores</a:t>
            </a:r>
            <a:endParaRPr lang="en-US" sz="2000" b="1" dirty="0"/>
          </a:p>
        </p:txBody>
      </p:sp>
      <p:sp>
        <p:nvSpPr>
          <p:cNvPr id="3" name="2 Flecha doblada hacia arriba"/>
          <p:cNvSpPr/>
          <p:nvPr/>
        </p:nvSpPr>
        <p:spPr>
          <a:xfrm rot="10800000">
            <a:off x="1787863" y="987061"/>
            <a:ext cx="390277" cy="333167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5" name="94 Flecha doblada hacia arriba"/>
          <p:cNvSpPr/>
          <p:nvPr/>
        </p:nvSpPr>
        <p:spPr>
          <a:xfrm rot="10800000" flipH="1">
            <a:off x="7333006" y="1052736"/>
            <a:ext cx="382440" cy="288535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6" name="TextBox 11"/>
          <p:cNvSpPr txBox="1"/>
          <p:nvPr/>
        </p:nvSpPr>
        <p:spPr>
          <a:xfrm>
            <a:off x="5087999" y="2610117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Diplomados</a:t>
            </a:r>
            <a:endParaRPr lang="en-US" dirty="0" smtClean="0"/>
          </a:p>
        </p:txBody>
      </p:sp>
      <p:cxnSp>
        <p:nvCxnSpPr>
          <p:cNvPr id="97" name="Straight Connector 37"/>
          <p:cNvCxnSpPr/>
          <p:nvPr/>
        </p:nvCxnSpPr>
        <p:spPr>
          <a:xfrm>
            <a:off x="6301734" y="2792265"/>
            <a:ext cx="1891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30"/>
          <p:cNvCxnSpPr/>
          <p:nvPr/>
        </p:nvCxnSpPr>
        <p:spPr>
          <a:xfrm flipV="1">
            <a:off x="6490865" y="2610117"/>
            <a:ext cx="0" cy="3220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31"/>
          <p:cNvCxnSpPr/>
          <p:nvPr/>
        </p:nvCxnSpPr>
        <p:spPr>
          <a:xfrm>
            <a:off x="6493054" y="2611353"/>
            <a:ext cx="195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31"/>
          <p:cNvCxnSpPr/>
          <p:nvPr/>
        </p:nvCxnSpPr>
        <p:spPr>
          <a:xfrm>
            <a:off x="6490865" y="2932119"/>
            <a:ext cx="195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1"/>
          <p:cNvSpPr txBox="1"/>
          <p:nvPr/>
        </p:nvSpPr>
        <p:spPr>
          <a:xfrm>
            <a:off x="6752099" y="2420888"/>
            <a:ext cx="772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Aula 1</a:t>
            </a:r>
          </a:p>
          <a:p>
            <a:r>
              <a:rPr lang="en-US" dirty="0" smtClean="0"/>
              <a:t>Aula 2</a:t>
            </a:r>
          </a:p>
        </p:txBody>
      </p:sp>
    </p:spTree>
    <p:extLst>
      <p:ext uri="{BB962C8B-B14F-4D97-AF65-F5344CB8AC3E}">
        <p14:creationId xmlns:p14="http://schemas.microsoft.com/office/powerpoint/2010/main" val="41907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700794" y="1556792"/>
            <a:ext cx="35831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A través de una </a:t>
            </a:r>
            <a:r>
              <a:rPr lang="es-MX" dirty="0" smtClean="0">
                <a:solidFill>
                  <a:srgbClr val="FF0000"/>
                </a:solidFill>
              </a:rPr>
              <a:t>infraestructura de redes telemáticas </a:t>
            </a:r>
            <a:r>
              <a:rPr lang="es-MX" dirty="0" smtClean="0"/>
              <a:t>con la orientación de </a:t>
            </a:r>
            <a:r>
              <a:rPr lang="es-MX" dirty="0" smtClean="0">
                <a:solidFill>
                  <a:srgbClr val="FF0000"/>
                </a:solidFill>
              </a:rPr>
              <a:t>facilitadores virtuales</a:t>
            </a:r>
            <a:r>
              <a:rPr lang="es-MX" dirty="0" smtClean="0"/>
              <a:t>.  </a:t>
            </a:r>
          </a:p>
        </p:txBody>
      </p:sp>
      <p:pic>
        <p:nvPicPr>
          <p:cNvPr id="2050" name="Picture 2" descr="C:\Users\Administrador\Desktop\logo-moodle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38759"/>
            <a:ext cx="3360373" cy="1008112"/>
          </a:xfrm>
          <a:prstGeom prst="rect">
            <a:avLst/>
          </a:prstGeom>
          <a:solidFill>
            <a:schemeClr val="tx2">
              <a:lumMod val="50000"/>
              <a:alpha val="68000"/>
            </a:schemeClr>
          </a:solidFill>
          <a:ln w="25400">
            <a:solidFill>
              <a:schemeClr val="tx2">
                <a:lumMod val="50000"/>
              </a:schemeClr>
            </a:solidFill>
          </a:ln>
        </p:spPr>
      </p:pic>
      <p:cxnSp>
        <p:nvCxnSpPr>
          <p:cNvPr id="13" name="12 Conector recto"/>
          <p:cNvCxnSpPr>
            <a:stCxn id="2" idx="1"/>
          </p:cNvCxnSpPr>
          <p:nvPr/>
        </p:nvCxnSpPr>
        <p:spPr>
          <a:xfrm flipH="1">
            <a:off x="468240" y="2018457"/>
            <a:ext cx="23255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468240" y="2018457"/>
            <a:ext cx="0" cy="269013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269732" y="4644425"/>
            <a:ext cx="4230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Virtual de E-A</a:t>
            </a:r>
          </a:p>
        </p:txBody>
      </p:sp>
      <p:sp>
        <p:nvSpPr>
          <p:cNvPr id="2049" name="2048 Flecha a la derecha con bandas"/>
          <p:cNvSpPr/>
          <p:nvPr/>
        </p:nvSpPr>
        <p:spPr>
          <a:xfrm>
            <a:off x="4355976" y="2860703"/>
            <a:ext cx="648072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CuadroTexto"/>
          <p:cNvSpPr txBox="1"/>
          <p:nvPr/>
        </p:nvSpPr>
        <p:spPr>
          <a:xfrm>
            <a:off x="5076056" y="1709192"/>
            <a:ext cx="38164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/>
              <a:t>Se fundamenta en un </a:t>
            </a:r>
            <a:r>
              <a:rPr lang="es-MX" sz="2800" b="1" dirty="0" smtClean="0">
                <a:solidFill>
                  <a:srgbClr val="FF0000"/>
                </a:solidFill>
              </a:rPr>
              <a:t>proceso de enseñanza-aprendizaje virtua</a:t>
            </a:r>
            <a:r>
              <a:rPr lang="es-MX" sz="2800" b="1" dirty="0" smtClean="0"/>
              <a:t>l por competencias con metodologías e-</a:t>
            </a:r>
            <a:r>
              <a:rPr lang="es-MX" sz="2800" b="1" dirty="0" err="1" smtClean="0"/>
              <a:t>learning</a:t>
            </a:r>
            <a:r>
              <a:rPr lang="es-MX" sz="2800" b="1" dirty="0" smtClean="0"/>
              <a:t> y b-</a:t>
            </a:r>
            <a:r>
              <a:rPr lang="es-MX" sz="2800" b="1" dirty="0" err="1" smtClean="0"/>
              <a:t>learning</a:t>
            </a:r>
            <a:endParaRPr lang="es-MX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77203" y="500479"/>
            <a:ext cx="70392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schemeClr val="tx2">
                    <a:lumMod val="50000"/>
                  </a:schemeClr>
                </a:solidFill>
              </a:rPr>
              <a:t>¿Cuáles son los beneficios de UNISAN ONLINE?</a:t>
            </a:r>
            <a:endParaRPr lang="es-MX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23528" y="1916832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No es solo un vehículo de apropiación de conocimientos  </a:t>
            </a:r>
            <a:r>
              <a:rPr lang="es-MX" sz="2000" dirty="0" smtClean="0"/>
              <a:t>concreto, </a:t>
            </a:r>
            <a:r>
              <a:rPr lang="es-MX" sz="2000" dirty="0" smtClean="0"/>
              <a:t>sino un </a:t>
            </a:r>
            <a:r>
              <a:rPr lang="es-MX" sz="2000" dirty="0" smtClean="0">
                <a:solidFill>
                  <a:srgbClr val="FF0000"/>
                </a:solidFill>
              </a:rPr>
              <a:t>espacio de construcción conjunta de saberes bajo la guía de un docente virtual líder.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Es una </a:t>
            </a:r>
            <a:r>
              <a:rPr lang="es-MX" sz="2000" dirty="0" smtClean="0">
                <a:solidFill>
                  <a:srgbClr val="FF0000"/>
                </a:solidFill>
              </a:rPr>
              <a:t>solución frente a limitaciones de tiempo y de espacio</a:t>
            </a:r>
            <a:r>
              <a:rPr lang="es-MX" sz="2000" dirty="0" smtClean="0"/>
              <a:t> en la contemporaneidad.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Se pueden </a:t>
            </a:r>
            <a:r>
              <a:rPr lang="es-MX" sz="2000" dirty="0" smtClean="0">
                <a:solidFill>
                  <a:srgbClr val="FF0000"/>
                </a:solidFill>
              </a:rPr>
              <a:t>extender las interacciones entre el </a:t>
            </a:r>
            <a:r>
              <a:rPr lang="es-MX" sz="2000" dirty="0" smtClean="0">
                <a:solidFill>
                  <a:srgbClr val="FF0000"/>
                </a:solidFill>
              </a:rPr>
              <a:t>docente </a:t>
            </a:r>
            <a:r>
              <a:rPr lang="es-MX" sz="2000" dirty="0" smtClean="0">
                <a:solidFill>
                  <a:srgbClr val="FF0000"/>
                </a:solidFill>
              </a:rPr>
              <a:t>y el </a:t>
            </a:r>
            <a:r>
              <a:rPr lang="es-MX" sz="2000" dirty="0" smtClean="0">
                <a:solidFill>
                  <a:srgbClr val="FF0000"/>
                </a:solidFill>
              </a:rPr>
              <a:t>estudiante </a:t>
            </a:r>
            <a:r>
              <a:rPr lang="es-MX" sz="2000" dirty="0" smtClean="0"/>
              <a:t>de forma ilimitada </a:t>
            </a:r>
            <a:r>
              <a:rPr lang="es-MX" sz="2000" dirty="0" smtClean="0">
                <a:solidFill>
                  <a:srgbClr val="FF0000"/>
                </a:solidFill>
              </a:rPr>
              <a:t>y hacerla más sistémica y permanente</a:t>
            </a:r>
            <a:r>
              <a:rPr lang="es-MX" sz="20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Mejora la calidad educativa </a:t>
            </a:r>
            <a:r>
              <a:rPr lang="es-MX" sz="2000" dirty="0" smtClean="0">
                <a:solidFill>
                  <a:srgbClr val="FF0000"/>
                </a:solidFill>
              </a:rPr>
              <a:t>fortaleciendo actividades permanentes de reflexión, colaboración y creación interactiva.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La Universidad </a:t>
            </a:r>
            <a:r>
              <a:rPr lang="es-MX" sz="2000" dirty="0" smtClean="0">
                <a:solidFill>
                  <a:srgbClr val="FF0000"/>
                </a:solidFill>
              </a:rPr>
              <a:t>utilizando distintas redes de telecomunicaciones y medios electrónicos (Internet, USB, CD, TV, Radio</a:t>
            </a:r>
            <a:r>
              <a:rPr lang="es-MX" sz="2000" dirty="0" smtClean="0"/>
              <a:t> y otros) puede </a:t>
            </a:r>
            <a:r>
              <a:rPr lang="es-MX" sz="2000" dirty="0" smtClean="0">
                <a:solidFill>
                  <a:srgbClr val="FF0000"/>
                </a:solidFill>
              </a:rPr>
              <a:t>llegar a los lugares más recónditos y ofrecer formación ampliando la cobertura educativa.</a:t>
            </a:r>
            <a:endParaRPr lang="es-MX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42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3264763" y="2704209"/>
            <a:ext cx="2592287" cy="92333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Desarrollo de un espacio abierto que propicia el aprendizaje permanente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268760"/>
            <a:ext cx="2828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Desarrollo de la capacidad de razonar, socializar, crear y criticar</a:t>
            </a:r>
            <a:endParaRPr lang="es-MX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79512" y="2842708"/>
            <a:ext cx="2828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Motivación y mayor compromiso con la formación</a:t>
            </a:r>
            <a:endParaRPr lang="es-MX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187624" y="4509120"/>
            <a:ext cx="2828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Disminución de la sensación de aislamiento</a:t>
            </a:r>
            <a:endParaRPr lang="es-MX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4587543" y="4845190"/>
            <a:ext cx="2828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Construcción colaborativa</a:t>
            </a:r>
            <a:endParaRPr lang="es-MX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156176" y="3933056"/>
            <a:ext cx="2828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Profundización</a:t>
            </a:r>
            <a:endParaRPr lang="es-MX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660231" y="3058151"/>
            <a:ext cx="2828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Actualización</a:t>
            </a:r>
            <a:endParaRPr lang="es-MX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660232" y="2204864"/>
            <a:ext cx="2828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Información</a:t>
            </a:r>
            <a:endParaRPr lang="es-MX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4211960" y="1222593"/>
            <a:ext cx="2828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Desarrollo de la independencia cognitiva</a:t>
            </a:r>
            <a:endParaRPr lang="es-MX" b="1" dirty="0"/>
          </a:p>
        </p:txBody>
      </p:sp>
      <p:cxnSp>
        <p:nvCxnSpPr>
          <p:cNvPr id="5" name="4 Conector recto de flecha"/>
          <p:cNvCxnSpPr/>
          <p:nvPr/>
        </p:nvCxnSpPr>
        <p:spPr>
          <a:xfrm flipH="1" flipV="1">
            <a:off x="2411761" y="2060849"/>
            <a:ext cx="1005402" cy="64336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35" idx="2"/>
          </p:cNvCxnSpPr>
          <p:nvPr/>
        </p:nvCxnSpPr>
        <p:spPr>
          <a:xfrm flipH="1">
            <a:off x="2267745" y="3157792"/>
            <a:ext cx="864095" cy="8082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H="1">
            <a:off x="2483768" y="3627539"/>
            <a:ext cx="933395" cy="809573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4949245" y="3879054"/>
            <a:ext cx="676795" cy="864096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5626041" y="3573016"/>
            <a:ext cx="602143" cy="36004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>
            <a:off x="5878752" y="3242817"/>
            <a:ext cx="781479" cy="0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 flipV="1">
            <a:off x="5724128" y="2492897"/>
            <a:ext cx="936103" cy="349811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 flipV="1">
            <a:off x="4949246" y="1915091"/>
            <a:ext cx="126810" cy="474439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CuadroTexto"/>
          <p:cNvSpPr txBox="1"/>
          <p:nvPr/>
        </p:nvSpPr>
        <p:spPr>
          <a:xfrm>
            <a:off x="1277203" y="437763"/>
            <a:ext cx="703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2">
                    <a:lumMod val="50000"/>
                  </a:schemeClr>
                </a:solidFill>
              </a:rPr>
              <a:t>¿Qué posibilidades ofrece la UNISAN ONLINE a los interesados en sus proyectos?</a:t>
            </a:r>
            <a:endParaRPr lang="es-MX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34 Elipse"/>
          <p:cNvSpPr/>
          <p:nvPr/>
        </p:nvSpPr>
        <p:spPr>
          <a:xfrm>
            <a:off x="3131840" y="2382528"/>
            <a:ext cx="2746912" cy="1550528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62735" y="1960094"/>
            <a:ext cx="4204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Riesgos a tener en cuenta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brir llave"/>
          <p:cNvSpPr/>
          <p:nvPr/>
        </p:nvSpPr>
        <p:spPr>
          <a:xfrm>
            <a:off x="4204150" y="980728"/>
            <a:ext cx="360040" cy="3600400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4572001" y="764704"/>
            <a:ext cx="43924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Resistencia del participante al cambio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Deficiencias en los diseños curriculares y ejecución de estos.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Propuestas curriculares descontextualizadas.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Docentes no preparados para facilitar el aprendizaje virtual.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Falta de tecnología apropiada.</a:t>
            </a:r>
            <a:endParaRPr lang="es-MX" sz="2400" dirty="0"/>
          </a:p>
        </p:txBody>
      </p:sp>
      <p:sp>
        <p:nvSpPr>
          <p:cNvPr id="8" name="7 Abrir llave"/>
          <p:cNvSpPr/>
          <p:nvPr/>
        </p:nvSpPr>
        <p:spPr>
          <a:xfrm rot="16200000">
            <a:off x="4535996" y="1092437"/>
            <a:ext cx="360040" cy="7344816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1691680" y="5085184"/>
            <a:ext cx="65412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UNISAN ONLINE cuenta con estrategias para garantizar el éxito y minimizar los riesgos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51520" y="2372987"/>
            <a:ext cx="1872208" cy="107721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UNISAN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2351782"/>
            <a:ext cx="2952327" cy="107721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UNISAN ONLINE implica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Flecha a la derecha con bandas"/>
          <p:cNvSpPr/>
          <p:nvPr/>
        </p:nvSpPr>
        <p:spPr>
          <a:xfrm>
            <a:off x="2195736" y="2623564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lecha a la derecha con bandas"/>
          <p:cNvSpPr/>
          <p:nvPr/>
        </p:nvSpPr>
        <p:spPr>
          <a:xfrm>
            <a:off x="5868144" y="2602359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6347758" y="476672"/>
            <a:ext cx="290476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b="1" dirty="0" smtClean="0"/>
              <a:t>Cumplir con su </a:t>
            </a:r>
            <a:r>
              <a:rPr lang="es-MX" sz="2400" b="1" dirty="0" smtClean="0">
                <a:solidFill>
                  <a:srgbClr val="FF0000"/>
                </a:solidFill>
              </a:rPr>
              <a:t>encargo social</a:t>
            </a:r>
            <a:r>
              <a:rPr lang="es-MX" sz="2400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b="1" dirty="0" smtClean="0"/>
              <a:t>Ampliar cobertura con </a:t>
            </a:r>
            <a:r>
              <a:rPr lang="es-MX" sz="2400" b="1" dirty="0" smtClean="0">
                <a:solidFill>
                  <a:srgbClr val="FF0000"/>
                </a:solidFill>
              </a:rPr>
              <a:t>excelencia académica y pertinencia social</a:t>
            </a:r>
            <a:r>
              <a:rPr lang="es-MX" sz="2400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b="1" dirty="0" smtClean="0">
                <a:solidFill>
                  <a:srgbClr val="FF0000"/>
                </a:solidFill>
              </a:rPr>
              <a:t>Universalizar el conocimiento.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b="1" dirty="0" smtClean="0">
                <a:solidFill>
                  <a:srgbClr val="FF0000"/>
                </a:solidFill>
              </a:rPr>
              <a:t>Formar</a:t>
            </a:r>
            <a:r>
              <a:rPr lang="es-MX" sz="2400" b="1" dirty="0" smtClean="0"/>
              <a:t> de manera </a:t>
            </a:r>
            <a:r>
              <a:rPr lang="es-MX" sz="2400" b="1" dirty="0" smtClean="0">
                <a:solidFill>
                  <a:srgbClr val="FF0000"/>
                </a:solidFill>
              </a:rPr>
              <a:t>integral</a:t>
            </a:r>
            <a:r>
              <a:rPr lang="es-MX" sz="2400" b="1" dirty="0" smtClean="0"/>
              <a:t> al estudiante.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b="1" dirty="0" smtClean="0"/>
              <a:t>Contribuir a </a:t>
            </a:r>
            <a:r>
              <a:rPr lang="es-MX" sz="2400" b="1" dirty="0" smtClean="0">
                <a:solidFill>
                  <a:srgbClr val="FF0000"/>
                </a:solidFill>
              </a:rPr>
              <a:t>incrementar la calidad de la educación.</a:t>
            </a:r>
            <a:endParaRPr lang="es-MX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51520" y="2276872"/>
            <a:ext cx="2952327" cy="2062103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Aspectos metodológicos que caracterizan UNISAN ONLINE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Flecha a la derecha con bandas"/>
          <p:cNvSpPr/>
          <p:nvPr/>
        </p:nvSpPr>
        <p:spPr>
          <a:xfrm>
            <a:off x="3583739" y="2954853"/>
            <a:ext cx="479854" cy="576064"/>
          </a:xfrm>
          <a:prstGeom prst="stripedRightArrow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4211960" y="523701"/>
            <a:ext cx="47525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Formación integral</a:t>
            </a:r>
            <a:r>
              <a:rPr lang="es-MX" sz="2400" dirty="0" smtClean="0"/>
              <a:t>. La formación de valores y actitudes es esencial.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Centrado en el que aprende</a:t>
            </a:r>
            <a:r>
              <a:rPr lang="es-MX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El que aprende </a:t>
            </a:r>
            <a:r>
              <a:rPr lang="es-MX" sz="2400" dirty="0" smtClean="0">
                <a:solidFill>
                  <a:srgbClr val="FF0000"/>
                </a:solidFill>
              </a:rPr>
              <a:t>hace significativo su aprendizaje.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Formació</a:t>
            </a:r>
            <a:r>
              <a:rPr lang="es-MX" sz="2400" dirty="0" smtClean="0"/>
              <a:t>n con base en la </a:t>
            </a:r>
            <a:r>
              <a:rPr lang="es-MX" sz="2400" dirty="0" err="1" smtClean="0">
                <a:solidFill>
                  <a:srgbClr val="FF0000"/>
                </a:solidFill>
              </a:rPr>
              <a:t>metacognición</a:t>
            </a:r>
            <a:r>
              <a:rPr lang="es-MX" sz="2400" dirty="0" smtClean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rgbClr val="FF0000"/>
                </a:solidFill>
              </a:rPr>
              <a:t>Formación de competencias</a:t>
            </a:r>
            <a:r>
              <a:rPr lang="es-MX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El </a:t>
            </a:r>
            <a:r>
              <a:rPr lang="es-MX" sz="2400" dirty="0" smtClean="0">
                <a:solidFill>
                  <a:srgbClr val="FF0000"/>
                </a:solidFill>
              </a:rPr>
              <a:t>aprendiz</a:t>
            </a:r>
            <a:r>
              <a:rPr lang="es-MX" sz="2400" dirty="0" smtClean="0"/>
              <a:t> como </a:t>
            </a:r>
            <a:r>
              <a:rPr lang="es-MX" sz="2400" dirty="0" smtClean="0">
                <a:solidFill>
                  <a:srgbClr val="FF0000"/>
                </a:solidFill>
              </a:rPr>
              <a:t>protagonist</a:t>
            </a:r>
            <a:r>
              <a:rPr lang="es-MX" sz="2400" dirty="0" smtClean="0"/>
              <a:t>a y recreador de su </a:t>
            </a:r>
            <a:r>
              <a:rPr lang="es-MX" sz="2400" dirty="0" smtClean="0">
                <a:solidFill>
                  <a:srgbClr val="FF0000"/>
                </a:solidFill>
              </a:rPr>
              <a:t>proceso de aprendizaje.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El </a:t>
            </a:r>
            <a:r>
              <a:rPr lang="es-MX" sz="2400" dirty="0" smtClean="0">
                <a:solidFill>
                  <a:srgbClr val="FF0000"/>
                </a:solidFill>
              </a:rPr>
              <a:t>docente virtual un líder, </a:t>
            </a:r>
            <a:r>
              <a:rPr lang="es-MX" sz="2400" dirty="0" smtClean="0"/>
              <a:t>conductor de aprendizaje que </a:t>
            </a:r>
            <a:r>
              <a:rPr lang="es-MX" sz="2400" dirty="0" smtClean="0">
                <a:solidFill>
                  <a:srgbClr val="FF0000"/>
                </a:solidFill>
              </a:rPr>
              <a:t>facilita y potencia la consecución de objetivos de formación.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éster\Desktop\p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" y="17140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51520" y="2804735"/>
            <a:ext cx="2952327" cy="1200329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todas las personas que quieran crecer con el conocimiento</a:t>
            </a:r>
            <a:endParaRPr lang="es-MX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067944" y="1555045"/>
            <a:ext cx="47525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4000" dirty="0" smtClean="0"/>
              <a:t>Maestros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4000" dirty="0" smtClean="0"/>
              <a:t>Profesionistas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4000" dirty="0" smtClean="0"/>
              <a:t>Master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4000" dirty="0" smtClean="0"/>
              <a:t>Doctores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4000" dirty="0" err="1" smtClean="0"/>
              <a:t>Postdoctorantes</a:t>
            </a:r>
            <a:endParaRPr lang="es-MX" sz="4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4000" dirty="0"/>
          </a:p>
        </p:txBody>
      </p:sp>
      <p:sp>
        <p:nvSpPr>
          <p:cNvPr id="9" name="8 Abrir llave"/>
          <p:cNvSpPr/>
          <p:nvPr/>
        </p:nvSpPr>
        <p:spPr>
          <a:xfrm>
            <a:off x="3564585" y="1905506"/>
            <a:ext cx="360040" cy="2675622"/>
          </a:xfrm>
          <a:prstGeom prst="leftBrac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1277203" y="683985"/>
            <a:ext cx="7039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tx2">
                    <a:lumMod val="50000"/>
                  </a:schemeClr>
                </a:solidFill>
              </a:rPr>
              <a:t>¿A quién está dirigida UNISAN ONLINE?</a:t>
            </a:r>
            <a:endParaRPr lang="es-MX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9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1747</Words>
  <Application>Microsoft Office PowerPoint</Application>
  <PresentationFormat>Presentación en pantalla (4:3)</PresentationFormat>
  <Paragraphs>348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Léster</dc:creator>
  <cp:lastModifiedBy>Administrador</cp:lastModifiedBy>
  <cp:revision>44</cp:revision>
  <dcterms:created xsi:type="dcterms:W3CDTF">2014-08-06T19:11:40Z</dcterms:created>
  <dcterms:modified xsi:type="dcterms:W3CDTF">2014-10-13T20:56:03Z</dcterms:modified>
</cp:coreProperties>
</file>